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6" r:id="rId1"/>
    <p:sldMasterId id="2147483687" r:id="rId2"/>
  </p:sldMasterIdLst>
  <p:notesMasterIdLst>
    <p:notesMasterId r:id="rId3"/>
  </p:notesMasterIdLst>
  <p:sldIdLst>
    <p:sldId id="256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319" r:id="rId12"/>
    <p:sldId id="32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11" r:id="rId51"/>
    <p:sldId id="312" r:id="rId52"/>
    <p:sldId id="313" r:id="rId53"/>
    <p:sldId id="314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0697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90" y="210"/>
      </p:cViewPr>
      <p:guideLst>
        <p:guide orient="horz" pos="2155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3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  <c:pt idx="17">
                  <c:v>2020</c:v>
                </c:pt>
                <c:pt idx="18">
                  <c:v>2021</c:v>
                </c:pt>
                <c:pt idx="19">
                  <c:v>2022</c:v>
                </c:pt>
                <c:pt idx="20">
                  <c:v>2023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2300</c:v>
                </c:pt>
                <c:pt idx="1">
                  <c:v>2562</c:v>
                </c:pt>
                <c:pt idx="2">
                  <c:v>2470</c:v>
                </c:pt>
                <c:pt idx="3">
                  <c:v>2508</c:v>
                </c:pt>
                <c:pt idx="4">
                  <c:v>2459</c:v>
                </c:pt>
                <c:pt idx="5">
                  <c:v>2723</c:v>
                </c:pt>
                <c:pt idx="6">
                  <c:v>3000</c:v>
                </c:pt>
                <c:pt idx="7">
                  <c:v>3173</c:v>
                </c:pt>
                <c:pt idx="8">
                  <c:v>3905</c:v>
                </c:pt>
                <c:pt idx="9">
                  <c:v>4402</c:v>
                </c:pt>
                <c:pt idx="10">
                  <c:v>3993</c:v>
                </c:pt>
                <c:pt idx="11">
                  <c:v>4141</c:v>
                </c:pt>
                <c:pt idx="12">
                  <c:v>4102</c:v>
                </c:pt>
                <c:pt idx="13">
                  <c:v>4111</c:v>
                </c:pt>
                <c:pt idx="14">
                  <c:v>3559</c:v>
                </c:pt>
                <c:pt idx="15">
                  <c:v>4121</c:v>
                </c:pt>
                <c:pt idx="16">
                  <c:v>4179</c:v>
                </c:pt>
                <c:pt idx="17">
                  <c:v>4199</c:v>
                </c:pt>
                <c:pt idx="18">
                  <c:v>4526</c:v>
                </c:pt>
                <c:pt idx="19">
                  <c:v>4400</c:v>
                </c:pt>
                <c:pt idx="20">
                  <c:v>4282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12-4069-8109-E6B994370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5633728"/>
        <c:axId val="1585634560"/>
      </c:lineChart>
      <c:catAx>
        <c:axId val="158563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4560"/>
        <c:crosses val="autoZero"/>
        <c:auto val="1"/>
        <c:lblAlgn val="ctr"/>
        <c:lblOffset val="100"/>
        <c:tickMarkSkip val="1"/>
        <c:noMultiLvlLbl val="0"/>
      </c:catAx>
      <c:valAx>
        <c:axId val="15856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372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81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44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4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104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98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551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28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55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087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15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024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4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jpeg"  /><Relationship Id="rId4" Type="http://schemas.openxmlformats.org/officeDocument/2006/relationships/image" Target="../media/image3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Relationship Id="rId3" Type="http://schemas.openxmlformats.org/officeDocument/2006/relationships/chart" Target="../charts/char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5.jpe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Relationship Id="rId6" Type="http://schemas.openxmlformats.org/officeDocument/2006/relationships/image" Target="../media/image4.jpeg"  /><Relationship Id="rId7" Type="http://schemas.openxmlformats.org/officeDocument/2006/relationships/image" Target="../media/image5.jpe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2.png"  /><Relationship Id="rId3" Type="http://schemas.openxmlformats.org/officeDocument/2006/relationships/image" Target="../media/image4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3.jpeg"  /><Relationship Id="rId4" Type="http://schemas.openxmlformats.org/officeDocument/2006/relationships/image" Target="../media/image40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Relationship Id="rId3" Type="http://schemas.openxmlformats.org/officeDocument/2006/relationships/image" Target="../media/image43.png"  /><Relationship Id="rId4" Type="http://schemas.openxmlformats.org/officeDocument/2006/relationships/image" Target="../media/image43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3.png"  /><Relationship Id="rId3" Type="http://schemas.openxmlformats.org/officeDocument/2006/relationships/image" Target="../media/image43.png"  /><Relationship Id="rId4" Type="http://schemas.openxmlformats.org/officeDocument/2006/relationships/image" Target="../media/image43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3.jpeg"  /><Relationship Id="rId4" Type="http://schemas.openxmlformats.org/officeDocument/2006/relationships/image" Target="../media/image40.png"  /><Relationship Id="rId5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4.jpeg"  /><Relationship Id="rId3" Type="http://schemas.openxmlformats.org/officeDocument/2006/relationships/image" Target="../media/image45.png"  /><Relationship Id="rId4" Type="http://schemas.openxmlformats.org/officeDocument/2006/relationships/image" Target="../media/image4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6.jpeg"  /><Relationship Id="rId3" Type="http://schemas.openxmlformats.org/officeDocument/2006/relationships/image" Target="../media/image45.png"  /><Relationship Id="rId4" Type="http://schemas.openxmlformats.org/officeDocument/2006/relationships/image" Target="../media/image4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3.jpeg"  /><Relationship Id="rId4" Type="http://schemas.openxmlformats.org/officeDocument/2006/relationships/image" Target="../media/image17.jpeg"  /><Relationship Id="rId5" Type="http://schemas.openxmlformats.org/officeDocument/2006/relationships/image" Target="../media/image18.jpeg"  /><Relationship Id="rId6" Type="http://schemas.openxmlformats.org/officeDocument/2006/relationships/image" Target="../media/image19.jpeg"  /><Relationship Id="rId7" Type="http://schemas.openxmlformats.org/officeDocument/2006/relationships/image" Target="../media/image2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1.jpe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33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7.jpeg"  /><Relationship Id="rId3" Type="http://schemas.openxmlformats.org/officeDocument/2006/relationships/image" Target="../media/image4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Relationship Id="rId3" Type="http://schemas.openxmlformats.org/officeDocument/2006/relationships/image" Target="../media/image4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3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24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Relationship Id="rId8" Type="http://schemas.openxmlformats.org/officeDocument/2006/relationships/image" Target="../media/image22.png"  /><Relationship Id="rId9" Type="http://schemas.openxmlformats.org/officeDocument/2006/relationships/image" Target="../media/image2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28" y="1710947"/>
            <a:ext cx="109727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MZ세대를 위한</a:t>
            </a:r>
          </a:p>
          <a:p>
            <a:pPr lvl="0">
              <a:defRPr/>
            </a:pPr>
            <a:r>
              <a:rPr lang="en-US" altLang="ko-KR" sz="4600">
                <a:solidFill>
                  <a:srgbClr val="BAFF1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수익 예측 기반</a:t>
            </a: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088" y="4808612"/>
            <a:ext cx="352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WYC(What’s Your </a:t>
            </a:r>
            <a:r>
              <a:rPr lang="en-US" altLang="ko-KR" dirty="0" smtClean="0"/>
              <a:t>Code?)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김상호 </a:t>
            </a:r>
            <a:r>
              <a:rPr lang="ko-KR" altLang="en-US" dirty="0" smtClean="0"/>
              <a:t>김성민 김재현 최기영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2696" y="3245741"/>
            <a:ext cx="1761368" cy="36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 smtClean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 설계서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91" y="303137"/>
            <a:ext cx="11732381" cy="6259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50312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59052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해당 지역에서 추천되는 농작물의 매출액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운영비용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생산량에 대한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 추이 그래프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그래프에 대한 해석 정보를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매출예측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농작물우선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비용조회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수익계싼 페이지로 이동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3253905"/>
            <a:ext cx="260347" cy="258514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104" y="1655445"/>
            <a:ext cx="8133435" cy="3382840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14110335" y="2095499"/>
            <a:ext cx="251236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557" y="5038285"/>
            <a:ext cx="7866529" cy="119548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8304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매출분석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0059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비용조회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10086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수익계산</a:t>
            </a:r>
            <a:endParaRPr lang="ko-KR" altLang="en-US">
              <a:solidFill>
                <a:srgbClr val="008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53869" y="161570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20064" y="503828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023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994309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24337" y="62704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5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7155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133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페이지 안내 문구</a:t>
                      </a: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체크박스를 클릭시 재배 가능 지역이 버튼 형식의 리스트로 생성된다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47668" y="5430031"/>
            <a:ext cx="250274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499" y="5421913"/>
            <a:ext cx="2463010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643618" cy="19296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95269" y="42109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확인해보세요</a:t>
            </a:r>
          </a:p>
        </p:txBody>
      </p:sp>
      <p:sp>
        <p:nvSpPr>
          <p:cNvPr id="20" name="뺄셈 기호 19"/>
          <p:cNvSpPr/>
          <p:nvPr/>
        </p:nvSpPr>
        <p:spPr>
          <a:xfrm>
            <a:off x="2693167" y="39533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42974" y="38547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22" name="뺄셈 기호 21"/>
          <p:cNvSpPr/>
          <p:nvPr/>
        </p:nvSpPr>
        <p:spPr>
          <a:xfrm>
            <a:off x="4185861" y="39525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21529" y="387458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595269" y="3629248"/>
            <a:ext cx="2397621" cy="175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8931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7165" y="58687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97164" y="62346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163" y="661535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9866" y="58497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8965" y="62007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72058" y="6543744"/>
            <a:ext cx="403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747668" y="5444771"/>
            <a:ext cx="2502749" cy="40496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3767" y="5492747"/>
            <a:ext cx="250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</p:txBody>
      </p:sp>
      <p:sp>
        <p:nvSpPr>
          <p:cNvPr id="34" name="타원 33"/>
          <p:cNvSpPr/>
          <p:nvPr/>
        </p:nvSpPr>
        <p:spPr>
          <a:xfrm>
            <a:off x="2479055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43675" y="5443633"/>
            <a:ext cx="342342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31078633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657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재배 가능 지역이 버튼형식으로 생성됨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해당 농작물의 지역 재배 정보를 이미지로 시각화한다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738085" y="3410731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7916" y="3402612"/>
            <a:ext cx="2463010" cy="3353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85686" y="21916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확인해세요</a:t>
            </a:r>
          </a:p>
        </p:txBody>
      </p:sp>
      <p:sp>
        <p:nvSpPr>
          <p:cNvPr id="40" name="뺄셈 기호 39"/>
          <p:cNvSpPr/>
          <p:nvPr/>
        </p:nvSpPr>
        <p:spPr>
          <a:xfrm>
            <a:off x="2683584" y="19340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33391" y="18354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42" name="뺄셈 기호 41"/>
          <p:cNvSpPr/>
          <p:nvPr/>
        </p:nvSpPr>
        <p:spPr>
          <a:xfrm>
            <a:off x="4176278" y="19332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334092" y="310901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7582" y="39256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87581" y="42915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20283" y="39066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39382" y="42576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87580" y="4600644"/>
            <a:ext cx="578746" cy="307777"/>
            <a:chOff x="287580" y="4600644"/>
            <a:chExt cx="578746" cy="307777"/>
          </a:xfrm>
        </p:grpSpPr>
        <p:sp>
          <p:nvSpPr>
            <p:cNvPr id="49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738085" y="3425472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34184" y="3473447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53" name="타원 52"/>
          <p:cNvSpPr/>
          <p:nvPr/>
        </p:nvSpPr>
        <p:spPr>
          <a:xfrm>
            <a:off x="554300" y="3585359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34092" y="3424333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t="60280"/>
          <a:stretch>
            <a:fillRect/>
          </a:stretch>
        </p:blipFill>
        <p:spPr>
          <a:xfrm>
            <a:off x="25400" y="1092884"/>
            <a:ext cx="8772549" cy="766496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87580" y="4952979"/>
            <a:ext cx="754736" cy="307777"/>
            <a:chOff x="287580" y="4600644"/>
            <a:chExt cx="754736" cy="307777"/>
          </a:xfrm>
        </p:grpSpPr>
        <p:sp>
          <p:nvSpPr>
            <p:cNvPr id="57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7580" y="5338200"/>
            <a:ext cx="754736" cy="307777"/>
            <a:chOff x="287580" y="4600644"/>
            <a:chExt cx="754736" cy="307777"/>
          </a:xfrm>
        </p:grpSpPr>
        <p:sp>
          <p:nvSpPr>
            <p:cNvPr id="60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7580" y="5721182"/>
            <a:ext cx="1109420" cy="307777"/>
            <a:chOff x="287580" y="4600644"/>
            <a:chExt cx="1109420" cy="307777"/>
          </a:xfrm>
        </p:grpSpPr>
        <p:sp>
          <p:nvSpPr>
            <p:cNvPr id="63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0306" y="6113813"/>
            <a:ext cx="777410" cy="307777"/>
            <a:chOff x="287580" y="4600644"/>
            <a:chExt cx="777410" cy="307777"/>
          </a:xfrm>
        </p:grpSpPr>
        <p:sp>
          <p:nvSpPr>
            <p:cNvPr id="66" name="타원 6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sp>
        <p:nvSpPr>
          <p:cNvPr id="68" name="도넛 67"/>
          <p:cNvSpPr/>
          <p:nvPr/>
        </p:nvSpPr>
        <p:spPr>
          <a:xfrm>
            <a:off x="287580" y="3925684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 rot="16710657">
            <a:off x="1772170" y="3256004"/>
            <a:ext cx="352800" cy="1709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2738085" y="3765551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2755143" y="4106316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729826" y="4519011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738084" y="4893397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6272" y="4144759"/>
            <a:ext cx="2329760" cy="232976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014456" y="359988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sp>
        <p:nvSpPr>
          <p:cNvPr id="76" name="아래쪽 화살표 75"/>
          <p:cNvSpPr/>
          <p:nvPr/>
        </p:nvSpPr>
        <p:spPr>
          <a:xfrm rot="16710657">
            <a:off x="3228600" y="1569743"/>
            <a:ext cx="352800" cy="46930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838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69885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히스토리 저장 버튼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클릭 시 해당 농작물과 지역의 매출정보를 히스토리로 저장함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82" name="타원 8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88" name="타원 8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91" name="타원 9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94" name="타원 9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97" name="타원 9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99" name="직선 연결선 98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06" name="타원 10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09" name="타원 10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12" name="타원 11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15" name="타원 11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18" name="타원 11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21" name="타원 12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24" name="타원 12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177916" y="6054811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7915" y="6438365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28" name="타원 127"/>
          <p:cNvSpPr/>
          <p:nvPr/>
        </p:nvSpPr>
        <p:spPr>
          <a:xfrm>
            <a:off x="3608102" y="589211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142664" y="642919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도넛 130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47829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54640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히스토리 저장 버튼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클릭 시 해당 농작물과 지역의 매출정보를 히스토리로 저장함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다른 화면을 클릭시 모달 창이 닫힘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73" name="타원 7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134" name="타원 13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137" name="타원 13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140" name="타원 13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143" name="타원 14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145" name="직선 연결선 144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52" name="타원 15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55" name="타원 15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58" name="타원 15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61" name="타원 16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64" name="타원 16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67" name="타원 16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70" name="타원 16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77917" y="6054811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7916" y="6438365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74" name="타원 173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138042" y="1054572"/>
            <a:ext cx="8634507" cy="580342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5" name="도넛 174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087306" y="1745657"/>
            <a:ext cx="4542817" cy="329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2194052" y="192050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매출 분석</a:t>
            </a:r>
          </a:p>
        </p:txBody>
      </p:sp>
      <p:cxnSp>
        <p:nvCxnSpPr>
          <p:cNvPr id="178" name="직선 연결선 177"/>
          <p:cNvCxnSpPr/>
          <p:nvPr/>
        </p:nvCxnSpPr>
        <p:spPr>
          <a:xfrm>
            <a:off x="2122165" y="2270490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906282" y="234595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92D050"/>
                </a:solidFill>
              </a:rPr>
              <a:t>매출 분석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414410" y="2707548"/>
            <a:ext cx="603114" cy="161493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3981200" y="2673050"/>
            <a:ext cx="15872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토마토 매출 추이</a:t>
            </a:r>
            <a:r>
              <a:rPr lang="en-US" altLang="ko-KR" sz="800"/>
              <a:t>(10a </a:t>
            </a:r>
            <a:r>
              <a:rPr lang="ko-KR" altLang="en-US" sz="800"/>
              <a:t>당 만원</a:t>
            </a:r>
            <a:r>
              <a:rPr lang="en-US" altLang="ko-KR" sz="800"/>
              <a:t>)</a:t>
            </a:r>
            <a:endParaRPr lang="ko-KR" altLang="en-US" sz="800"/>
          </a:p>
        </p:txBody>
      </p:sp>
      <p:graphicFrame>
        <p:nvGraphicFramePr>
          <p:cNvPr id="182" name="차트 181"/>
          <p:cNvGraphicFramePr/>
          <p:nvPr/>
        </p:nvGraphicFramePr>
        <p:xfrm>
          <a:off x="2263296" y="2901971"/>
          <a:ext cx="4040227" cy="172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타원 182"/>
          <p:cNvSpPr/>
          <p:nvPr/>
        </p:nvSpPr>
        <p:spPr>
          <a:xfrm>
            <a:off x="2051590" y="169875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2104735" y="4669137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5850864" y="4732203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FF0000"/>
                </a:solidFill>
              </a:rPr>
              <a:t>close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568494" y="4847833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7646051" y="481420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5108463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2003" y="3857148"/>
            <a:ext cx="3718310" cy="227060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123538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이미지가 자동으로 계속 우측에서 왼쪽방향으로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이름이 적힌 이름표에 마우스를 올리면 색이 변경되고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.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지역에서 재배가능한 작물 리스트 화면이 생기면서 자동으로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하단 고정바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다시선택과 매출확인버튼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8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진행 했던 과정들이 초기화 되고 지역 선택 화면으로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 및 네비게이션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8" name="가로 글상자 7"/>
          <p:cNvSpPr txBox="1"/>
          <p:nvPr/>
        </p:nvSpPr>
        <p:spPr>
          <a:xfrm>
            <a:off x="3627707" y="1304694"/>
            <a:ext cx="5345211" cy="26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sp>
        <p:nvSpPr>
          <p:cNvPr id="10" name="직사각형 9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2947513" y="1956954"/>
            <a:ext cx="3352800" cy="4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3791046" y="2926080"/>
            <a:ext cx="1084738" cy="335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008000"/>
                </a:solidFill>
              </a:rPr>
              <a:t>매출 확인</a:t>
            </a:r>
          </a:p>
        </p:txBody>
      </p:sp>
      <p:cxnSp>
        <p:nvCxnSpPr>
          <p:cNvPr id="18" name="선 17"/>
          <p:cNvCxnSpPr/>
          <p:nvPr/>
        </p:nvCxnSpPr>
        <p:spPr>
          <a:xfrm>
            <a:off x="4860450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4860450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3520285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3078818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2829586" y="3261908"/>
            <a:ext cx="3017182" cy="54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선호하는 지역의추천 농작물과 </a:t>
            </a:r>
          </a:p>
          <a:p>
            <a:pPr lvl="0" algn="ctr">
              <a:defRPr/>
            </a:pPr>
            <a:r>
              <a:rPr lang="ko-KR" altLang="en-US" sz="1500" b="1"/>
              <a:t>매출을 확인해보세요.</a:t>
            </a:r>
          </a:p>
        </p:txBody>
      </p:sp>
      <p:sp>
        <p:nvSpPr>
          <p:cNvPr id="24" name="타원 23"/>
          <p:cNvSpPr/>
          <p:nvPr/>
        </p:nvSpPr>
        <p:spPr>
          <a:xfrm>
            <a:off x="346075" y="16840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타원 24"/>
          <p:cNvSpPr/>
          <p:nvPr/>
        </p:nvSpPr>
        <p:spPr>
          <a:xfrm>
            <a:off x="312524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타원 25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7" name="타원 26"/>
          <p:cNvSpPr/>
          <p:nvPr/>
        </p:nvSpPr>
        <p:spPr>
          <a:xfrm>
            <a:off x="346075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1349369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직사각형 31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가로 글상자 32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4" name="가로 글상자 33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</p:spTree>
    <p:extLst>
      <p:ext uri="{BB962C8B-B14F-4D97-AF65-F5344CB8AC3E}">
        <p14:creationId xmlns:p14="http://schemas.microsoft.com/office/powerpoint/2010/main" val="60906799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421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농작물에 마우스를 올리면 하얀 막이 걷히면서 사진이 선명하게 보임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농작물의 상세정보 그리고 단가와 수확량에 대한 지난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매출확인 버튼의 활성화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선택 지도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선택 리스트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251200"/>
            <a:ext cx="260347" cy="17122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103092" y="2373572"/>
            <a:ext cx="2692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농작물을 선택해 주세요</a:t>
            </a:r>
            <a:r>
              <a:rPr lang="en-US" altLang="ko-KR" b="1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4" name="타원 1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6600" y="3429000"/>
            <a:ext cx="4961050" cy="169940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699725" y="3065780"/>
            <a:ext cx="15748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추천 농작물</a:t>
            </a:r>
          </a:p>
        </p:txBody>
      </p:sp>
      <p:sp>
        <p:nvSpPr>
          <p:cNvPr id="17" name="타원 16"/>
          <p:cNvSpPr/>
          <p:nvPr/>
        </p:nvSpPr>
        <p:spPr>
          <a:xfrm>
            <a:off x="2006600" y="32865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9" name="직사각형 1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2" name="가로 글상자 2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76260495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54482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농작물의 상세 정보를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농작물의 경매단가와 생산량의 지난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7" y="409330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33650" y="1684020"/>
            <a:ext cx="4314627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농작물의 정보를 확인하세요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2" name="가로 글상자 11"/>
          <p:cNvSpPr txBox="1"/>
          <p:nvPr/>
        </p:nvSpPr>
        <p:spPr>
          <a:xfrm>
            <a:off x="3175049" y="2194473"/>
            <a:ext cx="2057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세부 정보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2768649" y="2765613"/>
            <a:ext cx="2463800" cy="1582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3" y="2765613"/>
            <a:ext cx="1771650" cy="1626870"/>
          </a:xfrm>
          <a:prstGeom prst="ellipse">
            <a:avLst/>
          </a:prstGeom>
        </p:spPr>
      </p:pic>
      <p:cxnSp>
        <p:nvCxnSpPr>
          <p:cNvPr id="15" name="선 14"/>
          <p:cNvCxnSpPr/>
          <p:nvPr/>
        </p:nvCxnSpPr>
        <p:spPr>
          <a:xfrm>
            <a:off x="361950" y="4551263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949" y="5191319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027263" y="4551263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19" name="타원 18"/>
          <p:cNvSpPr/>
          <p:nvPr/>
        </p:nvSpPr>
        <p:spPr>
          <a:xfrm>
            <a:off x="2889299" y="208861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768649" y="455126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8" name="가로 글상자 27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7418381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04777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 상세 정보가 제공 되면 하단 고정바에 매출 확인 버튼이 활성화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지난 과거의 매출 추이와 예측 연도의 예상 매출을 그래프로 표시하는 모달창으로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sp>
        <p:nvSpPr>
          <p:cNvPr id="34" name="타원 33"/>
          <p:cNvSpPr/>
          <p:nvPr/>
        </p:nvSpPr>
        <p:spPr>
          <a:xfrm>
            <a:off x="5590977" y="60998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39" name="가로 글상자 3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2624563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graphicFrame>
        <p:nvGraphicFramePr>
          <p:cNvPr id="4" name="표 3"/>
          <p:cNvGraphicFramePr/>
          <p:nvPr/>
        </p:nvGraphicFramePr>
        <p:xfrm>
          <a:off x="8895862" y="195881"/>
          <a:ext cx="3160846" cy="184197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과거 매출 추이와 예측 연도의 예상 매출을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 확인 창이 닫히고 이동하기 전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예상 매출 정보가 개인 히스토리에 저장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예상 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모달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alphaModFix amt="42000"/>
            <a:lum/>
          </a:blip>
          <a:stretch>
            <a:fillRect/>
          </a:stretch>
        </p:blipFill>
        <p:spPr>
          <a:xfrm>
            <a:off x="191944" y="1183320"/>
            <a:ext cx="8334457" cy="5496185"/>
          </a:xfrm>
          <a:prstGeom prst="rect">
            <a:avLst/>
          </a:prstGeom>
          <a:blipFill rotWithShape="1">
            <a:blip r:embed="rId6">
              <a:alphaModFix amt="42000"/>
              <a:lum/>
            </a:blip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635119" y="2346988"/>
            <a:ext cx="5448108" cy="324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9515" y="2868307"/>
            <a:ext cx="3979315" cy="21904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686550" y="2346988"/>
            <a:ext cx="396677" cy="33588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2" name="선 41"/>
          <p:cNvCxnSpPr/>
          <p:nvPr/>
        </p:nvCxnSpPr>
        <p:spPr>
          <a:xfrm>
            <a:off x="6686551" y="2346988"/>
            <a:ext cx="396676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 flipV="1">
            <a:off x="6686550" y="2346988"/>
            <a:ext cx="396677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90950" y="5222874"/>
            <a:ext cx="1435100" cy="37397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저장</a:t>
            </a:r>
          </a:p>
        </p:txBody>
      </p:sp>
      <p:sp>
        <p:nvSpPr>
          <p:cNvPr id="46" name="타원 45"/>
          <p:cNvSpPr/>
          <p:nvPr/>
        </p:nvSpPr>
        <p:spPr>
          <a:xfrm>
            <a:off x="1863725" y="26828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543675" y="224193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648075" y="508039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117866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1655445"/>
            <a:ext cx="8343981" cy="2319354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773318719"/>
              </p:ext>
            </p:extLst>
          </p:nvPr>
        </p:nvGraphicFramePr>
        <p:xfrm>
          <a:off x="8895862" y="195881"/>
          <a:ext cx="3160846" cy="342361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로고 버튼 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첫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네비게이션 바 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클릭시 각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캐러셀 화면 이동버튼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수동으로 원하는 사진으로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조작이 없으면 자동이동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8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화면의 가장 </a:t>
                      </a:r>
                      <a:r>
                        <a:rPr kumimoji="0" lang="ko-KR" altLang="en-US" sz="1300" b="0" i="0" baseline="0" dirty="0" err="1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최상단으로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421848368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상단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헤더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05406" y="1214435"/>
            <a:ext cx="241249" cy="115913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871773" y="2494402"/>
            <a:ext cx="3374259" cy="66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내가 선택한 농작물의 매출을 알아보세요!</a:t>
            </a:r>
            <a:endParaRPr lang="ko-KR" altLang="en-US" sz="10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2800">
                <a:solidFill>
                  <a:schemeClr val="lt1"/>
                </a:solidFill>
              </a:rPr>
              <a:t>Welcome to Jeonnam! </a:t>
            </a:r>
            <a:r>
              <a:rPr lang="ko-KR" altLang="en-US" sz="2800">
                <a:solidFill>
                  <a:schemeClr val="lt1"/>
                </a:solidFill>
              </a:rPr>
              <a:t>        </a:t>
            </a:r>
            <a:endParaRPr lang="en-US" altLang="ko-KR" sz="2800">
              <a:solidFill>
                <a:schemeClr val="lt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7568" y="3429000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>
                <a:solidFill>
                  <a:schemeClr val="dk1"/>
                </a:solidFill>
              </a:rPr>
              <a:t>농작물 선택</a:t>
            </a:r>
            <a:endParaRPr lang="ko-KR" altLang="en-US" sz="1100" b="1">
              <a:solidFill>
                <a:schemeClr val="dk1"/>
              </a:solidFill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4323893" y="3974799"/>
            <a:ext cx="1107757" cy="576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ABOUT</a:t>
            </a:r>
            <a:r>
              <a:rPr lang="ko-KR" altLang="en-US" sz="1600" b="1">
                <a:solidFill>
                  <a:srgbClr val="008000"/>
                </a:solidFill>
              </a:rPr>
              <a:t> </a:t>
            </a:r>
            <a:r>
              <a:rPr lang="en-US" altLang="ko-KR" sz="1600" b="1">
                <a:solidFill>
                  <a:srgbClr val="008000"/>
                </a:solidFill>
              </a:rPr>
              <a:t>US</a:t>
            </a:r>
          </a:p>
          <a:p>
            <a:pPr lvl="0">
              <a:defRPr/>
            </a:pPr>
            <a:endParaRPr lang="en-US" altLang="ko-KR" sz="1600" b="1">
              <a:solidFill>
                <a:srgbClr val="008000"/>
              </a:solidFill>
            </a:endParaRPr>
          </a:p>
        </p:txBody>
      </p:sp>
      <p:cxnSp>
        <p:nvCxnSpPr>
          <p:cNvPr id="27" name="선 26"/>
          <p:cNvCxnSpPr/>
          <p:nvPr/>
        </p:nvCxnSpPr>
        <p:spPr>
          <a:xfrm>
            <a:off x="5431650" y="409862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5431650" y="420588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699" y="4446108"/>
            <a:ext cx="1464170" cy="975732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6443" y="4446108"/>
            <a:ext cx="1464170" cy="975731"/>
          </a:xfrm>
          <a:prstGeom prst="roundRect">
            <a:avLst>
              <a:gd name="adj" fmla="val 16667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767" y="5536140"/>
            <a:ext cx="1446101" cy="95165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76443" y="5536140"/>
            <a:ext cx="1464170" cy="951649"/>
          </a:xfrm>
          <a:prstGeom prst="roundRect">
            <a:avLst>
              <a:gd name="adj" fmla="val 16667"/>
            </a:avLst>
          </a:prstGeom>
        </p:spPr>
      </p:pic>
      <p:sp>
        <p:nvSpPr>
          <p:cNvPr id="34" name="가로 글상자 33"/>
          <p:cNvSpPr txBox="1"/>
          <p:nvPr/>
        </p:nvSpPr>
        <p:spPr>
          <a:xfrm>
            <a:off x="4334992" y="4417533"/>
            <a:ext cx="3759199" cy="3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귀농정보를 경험해 보세요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334992" y="4779645"/>
            <a:ext cx="3977158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귀농시 수익에 대한 불안정성과 정보 부족으로 고민이신가요</a:t>
            </a:r>
            <a:r>
              <a:rPr lang="en-US" altLang="ko-KR" sz="1100"/>
              <a:t>?</a:t>
            </a:r>
          </a:p>
          <a:p>
            <a:pPr lvl="0">
              <a:defRPr/>
            </a:pPr>
            <a:r>
              <a:rPr lang="ko-KR" altLang="en-US" sz="1100"/>
              <a:t>우리 서비스와 함께 고민을 해결해 봅시다</a:t>
            </a:r>
            <a:r>
              <a:rPr lang="en-US" altLang="ko-KR" sz="1100"/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8814" y="5292300"/>
            <a:ext cx="487680" cy="487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3571" y="5292300"/>
            <a:ext cx="487680" cy="487680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4458814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수익분석 서비스</a:t>
            </a:r>
            <a:endParaRPr lang="ko-KR" altLang="en-US" sz="1100"/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323571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정부지원 정책들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39791" y="6276018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42" name="타원 41"/>
          <p:cNvSpPr/>
          <p:nvPr/>
        </p:nvSpPr>
        <p:spPr>
          <a:xfrm>
            <a:off x="1489442" y="131109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341957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4105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  <p:sp>
        <p:nvSpPr>
          <p:cNvPr id="45" name="타원 44"/>
          <p:cNvSpPr/>
          <p:nvPr/>
        </p:nvSpPr>
        <p:spPr>
          <a:xfrm>
            <a:off x="8064081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46" name="타원 45"/>
          <p:cNvSpPr/>
          <p:nvPr/>
        </p:nvSpPr>
        <p:spPr>
          <a:xfrm>
            <a:off x="552554" y="2351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48" name="타원 47"/>
          <p:cNvSpPr/>
          <p:nvPr/>
        </p:nvSpPr>
        <p:spPr>
          <a:xfrm>
            <a:off x="7770393" y="634531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5" name="가로 글상자 54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4069416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98849"/>
              </p:ext>
            </p:extLst>
          </p:nvPr>
        </p:nvGraphicFramePr>
        <p:xfrm>
          <a:off x="8896079" y="195395"/>
          <a:ext cx="3164205" cy="2707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조회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오른쪽으로 자연스럽게 움직이는 이미지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지원 정책 정보를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65555" y="4674809"/>
            <a:ext cx="2013913" cy="273444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농작물 검색 예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딸기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   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334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조미채소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고추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마늘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양파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과채류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딸기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오이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토마토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식량작물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정곡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과실류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참다래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포도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서류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고구마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6" y="1827300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93145" y="1683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1556237" y="454879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5" name="타원 54"/>
          <p:cNvSpPr/>
          <p:nvPr/>
        </p:nvSpPr>
        <p:spPr>
          <a:xfrm>
            <a:off x="274541" y="224685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751288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7" name="타원 56"/>
          <p:cNvSpPr/>
          <p:nvPr/>
        </p:nvSpPr>
        <p:spPr>
          <a:xfrm>
            <a:off x="6634737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44151" y="4164270"/>
            <a:ext cx="3737171" cy="36547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56237" y="40573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18614"/>
              </p:ext>
            </p:extLst>
          </p:nvPr>
        </p:nvGraphicFramePr>
        <p:xfrm>
          <a:off x="8896079" y="195395"/>
          <a:ext cx="3164205" cy="1600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지원 정책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 비용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분석된 비용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개인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히스토리에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835" y="12669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54697" y="13319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30835" y="1750572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54697" y="1815566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30835" y="22194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54697" y="22844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30835" y="267376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6954697" y="273875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30835" y="3129977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22" name="순서도: 처리 21"/>
          <p:cNvSpPr/>
          <p:nvPr/>
        </p:nvSpPr>
        <p:spPr>
          <a:xfrm>
            <a:off x="6954697" y="3194971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8623" y="3722057"/>
            <a:ext cx="396049" cy="2160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dk1"/>
                </a:solidFill>
              </a:rPr>
              <a:t>이전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56173" y="3722057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39258" y="3722057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44058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38880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324246" y="11969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0" name="타원 39"/>
          <p:cNvSpPr/>
          <p:nvPr/>
        </p:nvSpPr>
        <p:spPr>
          <a:xfrm>
            <a:off x="7647453" y="41738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9</a:t>
            </a:r>
          </a:p>
        </p:txBody>
      </p:sp>
      <p:sp>
        <p:nvSpPr>
          <p:cNvPr id="41" name="타원 40"/>
          <p:cNvSpPr/>
          <p:nvPr/>
        </p:nvSpPr>
        <p:spPr>
          <a:xfrm>
            <a:off x="179514" y="40065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949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조건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조건에 부합하는 지원 정책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263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병역 확인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미필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i="0" u="none" strike="noStrike" kern="1200" cap="none" normalizeH="0" baseline="0">
                          <a:solidFill>
                            <a:srgbClr val="93CF6E"/>
                          </a:solidFill>
                          <a:latin typeface="맑은 고딕"/>
                        </a:rPr>
                        <a:t>군필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군 면제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solidFill>
            <a:srgbClr val="93CF6E"/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82364" y="6348355"/>
            <a:ext cx="635918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마늘</a:t>
            </a:r>
          </a:p>
        </p:txBody>
      </p:sp>
      <p:sp>
        <p:nvSpPr>
          <p:cNvPr id="50" name="타원 49"/>
          <p:cNvSpPr/>
          <p:nvPr/>
        </p:nvSpPr>
        <p:spPr>
          <a:xfrm>
            <a:off x="1511283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1535374" y="622233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4727792" y="4220150"/>
            <a:ext cx="607251" cy="257847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26697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495775" y="6348355"/>
            <a:ext cx="682452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고흥군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81229" y="6348355"/>
            <a:ext cx="94086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30~40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살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312476" y="6348355"/>
            <a:ext cx="717926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년차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55134" y="6348355"/>
            <a:ext cx="56152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군필</a:t>
            </a:r>
          </a:p>
        </p:txBody>
      </p:sp>
      <p:sp>
        <p:nvSpPr>
          <p:cNvPr id="64" name="타원 63"/>
          <p:cNvSpPr/>
          <p:nvPr/>
        </p:nvSpPr>
        <p:spPr>
          <a:xfrm>
            <a:off x="4280300" y="5622592"/>
            <a:ext cx="607251" cy="24946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109408" y="6325181"/>
            <a:ext cx="650133" cy="29838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7" name="직사각형 6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8" name="가로 글상자 6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0" name="순서도: 처리 6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29416"/>
              </p:ext>
            </p:extLst>
          </p:nvPr>
        </p:nvGraphicFramePr>
        <p:xfrm>
          <a:off x="8896079" y="195395"/>
          <a:ext cx="3164205" cy="2087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조건에 맞는 정책 정보만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제목 클릭 시 상세정보 모달창으로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선택시 정책 금액에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종합적으로 계산된 비용 정보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668" y="3947085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7683" y="4114322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6873" y="4114323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37" y="4114322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47638" y="4256946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62407" y="4184937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63676" y="4135133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497220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0" name="타원 39"/>
          <p:cNvSpPr/>
          <p:nvPr/>
        </p:nvSpPr>
        <p:spPr>
          <a:xfrm>
            <a:off x="7637660" y="398830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2" name="타원 41"/>
          <p:cNvSpPr/>
          <p:nvPr/>
        </p:nvSpPr>
        <p:spPr>
          <a:xfrm>
            <a:off x="3584160" y="131625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3" name="타원 42"/>
          <p:cNvSpPr/>
          <p:nvPr/>
        </p:nvSpPr>
        <p:spPr>
          <a:xfrm>
            <a:off x="7139692" y="137224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44" name="타원 43"/>
          <p:cNvSpPr/>
          <p:nvPr/>
        </p:nvSpPr>
        <p:spPr>
          <a:xfrm>
            <a:off x="6918522" y="1497737"/>
            <a:ext cx="318610" cy="29214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296676" y="4061058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589564" y="4032789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정책 상세 정보 모달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정책 정보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29856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61" name="순서도: 처리 60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9" name="등호 68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56" name="순서도: 처리 55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chemeClr val="accent3">
              <a:alpha val="88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7" name="순서도: 처리 86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정책 세부 내역</a:t>
            </a:r>
          </a:p>
        </p:txBody>
      </p:sp>
      <p:sp>
        <p:nvSpPr>
          <p:cNvPr id="88" name="순서도: 처리 87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sp>
        <p:nvSpPr>
          <p:cNvPr id="89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0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94011"/>
              </p:ext>
            </p:extLst>
          </p:nvPr>
        </p:nvGraphicFramePr>
        <p:xfrm>
          <a:off x="8896079" y="195395"/>
          <a:ext cx="3164205" cy="298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확인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매출에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비용에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모든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수익 예측을 하고 시각화 해주는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매출과 비용에 대한 수익 정보를 제공하고 그래프로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시각화되는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공간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5" y="1937065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78344" y="17919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68262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              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비용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68262" y="4596947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동일한 지역 및 작물을 선택 해주세요</a:t>
            </a:r>
            <a:r>
              <a:rPr lang="en-US" altLang="ko-KR"/>
              <a:t>.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5453940"/>
            <a:ext cx="8584808" cy="1257520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1242246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68" name="타원 67"/>
          <p:cNvSpPr/>
          <p:nvPr/>
        </p:nvSpPr>
        <p:spPr>
          <a:xfrm>
            <a:off x="312728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9" name="타원 68"/>
          <p:cNvSpPr/>
          <p:nvPr/>
        </p:nvSpPr>
        <p:spPr>
          <a:xfrm>
            <a:off x="6727471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타원 69"/>
          <p:cNvSpPr/>
          <p:nvPr/>
        </p:nvSpPr>
        <p:spPr>
          <a:xfrm>
            <a:off x="546152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71" name="타원 70"/>
          <p:cNvSpPr/>
          <p:nvPr/>
        </p:nvSpPr>
        <p:spPr>
          <a:xfrm>
            <a:off x="1242246" y="447093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3" name="직사각형 7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5" name="가로 글상자 7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6" name="순서도: 처리 7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순서도: 처리 7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3213238" y="4450562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368262" y="4450562"/>
            <a:ext cx="1579196" cy="180022"/>
          </a:xfrm>
          <a:prstGeom prst="rect">
            <a:avLst/>
          </a:prstGeom>
          <a:solidFill>
            <a:srgbClr val="0000C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72096"/>
              </p:ext>
            </p:extLst>
          </p:nvPr>
        </p:nvGraphicFramePr>
        <p:xfrm>
          <a:off x="8896079" y="195395"/>
          <a:ext cx="3164205" cy="1818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같은 지역과 농작물에 대한 매출과 비용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 후 제출 버튼 클릭시 수치로된 수익의 정보와 그래프로 시각화한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작물에 대한 수익을 수치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값으로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1245398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58414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58414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곡성군 딸기 매출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곡성군 딸기 비용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58414" y="5239508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rgbClr val="0000FF"/>
                </a:solidFill>
              </a:rPr>
              <a:t>곡성군 딸기 매출</a:t>
            </a:r>
            <a:r>
              <a:rPr lang="ko-KR" altLang="en-US" sz="1300">
                <a:solidFill>
                  <a:schemeClr val="dk1"/>
                </a:solidFill>
              </a:rPr>
              <a:t>과 </a:t>
            </a:r>
            <a:r>
              <a:rPr lang="ko-KR" altLang="en-US" sz="1300" b="1">
                <a:solidFill>
                  <a:srgbClr val="0000FF"/>
                </a:solidFill>
              </a:rPr>
              <a:t>곡성군 딸기 비용</a:t>
            </a:r>
            <a:r>
              <a:rPr lang="ko-KR" altLang="en-US" sz="1300">
                <a:solidFill>
                  <a:schemeClr val="dk1"/>
                </a:solidFill>
              </a:rPr>
              <a:t>을 합산한 예상 연 수익은 </a:t>
            </a:r>
            <a:r>
              <a:rPr lang="en-US" altLang="ko-KR" sz="1300">
                <a:solidFill>
                  <a:srgbClr val="0000FF"/>
                </a:solidFill>
              </a:rPr>
              <a:t>3,097,759</a:t>
            </a:r>
            <a:r>
              <a:rPr lang="ko-KR" altLang="en-US" sz="1300">
                <a:solidFill>
                  <a:srgbClr val="0000FF"/>
                </a:solidFill>
              </a:rPr>
              <a:t>원</a:t>
            </a:r>
            <a:r>
              <a:rPr lang="ko-KR" altLang="en-US" sz="1300">
                <a:solidFill>
                  <a:schemeClr val="dk1"/>
                </a:solidFill>
              </a:rPr>
              <a:t> 입니다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368262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매출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13238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비용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비용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178227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358414" y="511349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76" name="타원 75"/>
          <p:cNvSpPr/>
          <p:nvPr/>
        </p:nvSpPr>
        <p:spPr>
          <a:xfrm>
            <a:off x="6726517" y="3946220"/>
            <a:ext cx="1340525" cy="43146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727471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8" name="직사각형 7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9" name="가로 글상자 7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80" name="가로 글상자 7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81" name="순서도: 처리 80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순서도: 처리 81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748983"/>
              </p:ext>
            </p:extLst>
          </p:nvPr>
        </p:nvGraphicFramePr>
        <p:xfrm>
          <a:off x="8896079" y="195395"/>
          <a:ext cx="3164205" cy="7975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농작물에 대한 수익 정보를 그래프로 시각화하여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4659" y="1382887"/>
            <a:ext cx="6005569" cy="32984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060845"/>
            <a:ext cx="8584808" cy="1650615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1318643" y="12568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9796"/>
              </p:ext>
            </p:extLst>
          </p:nvPr>
        </p:nvGraphicFramePr>
        <p:xfrm>
          <a:off x="8896079" y="195395"/>
          <a:ext cx="3164205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사업명 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리스트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826818" y="4092832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6700802" y="39299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375910" y="4353524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375910" y="4065487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사업명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89243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6921608" y="635897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59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430450"/>
            <a:ext cx="131058" cy="12875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6921608" y="551722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1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2630" y="5588694"/>
            <a:ext cx="131058" cy="12875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921608" y="593733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3" name="그림 9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12630" y="6008813"/>
            <a:ext cx="131058" cy="128752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6043078" y="1226228"/>
            <a:ext cx="916630" cy="245788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903309" y="11731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1" name="직사각형 7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7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4" name="순서도: 처리 7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순서도: 처리 7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0903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모달창으로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614393" y="1753499"/>
            <a:ext cx="1191164" cy="21801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488378" y="1627483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772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429000"/>
            <a:ext cx="4987508" cy="948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원하는 지역을 선택해서 귀농 정보를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  <a:endParaRPr lang="en-US" altLang="ko-KR" sz="14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         </a:t>
            </a:r>
            <a:endParaRPr lang="en-US" altLang="ko-KR" sz="4300">
              <a:solidFill>
                <a:schemeClr val="l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566173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지역 선택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710817465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0635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상세 정보 제공 모달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자세히 보기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순서도: 처리 88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rgbClr val="B2B2B2">
              <a:alpha val="8784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1" name="표 90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순서도: 처리 91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정책 세부 내역</a:t>
            </a:r>
          </a:p>
        </p:txBody>
      </p:sp>
      <p:sp>
        <p:nvSpPr>
          <p:cNvPr id="93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X</a:t>
            </a:r>
          </a:p>
        </p:txBody>
      </p:sp>
      <p:sp>
        <p:nvSpPr>
          <p:cNvPr id="95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6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22967"/>
              </p:ext>
            </p:extLst>
          </p:nvPr>
        </p:nvGraphicFramePr>
        <p:xfrm>
          <a:off x="8896079" y="195395"/>
          <a:ext cx="3164205" cy="17983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시도와 시군구 각각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원하는 사업명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지역의 검색한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사업명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키워드가 들어간 정부지원 정책만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191984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725618" y="3985280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2992100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191984" y="4254449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1226" y="3671449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274709" y="4245972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274709" y="3957935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청년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07484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62508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62508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107484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5" name="타원 74"/>
          <p:cNvSpPr/>
          <p:nvPr/>
        </p:nvSpPr>
        <p:spPr>
          <a:xfrm>
            <a:off x="3072473" y="443388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171227" y="439788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065968" y="387726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06" name="타원 105"/>
          <p:cNvSpPr/>
          <p:nvPr/>
        </p:nvSpPr>
        <p:spPr>
          <a:xfrm>
            <a:off x="5055558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107" name="타원 106"/>
          <p:cNvSpPr/>
          <p:nvPr/>
        </p:nvSpPr>
        <p:spPr>
          <a:xfrm>
            <a:off x="6698549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8" name="순서도: 처리 107"/>
          <p:cNvSpPr/>
          <p:nvPr/>
        </p:nvSpPr>
        <p:spPr>
          <a:xfrm>
            <a:off x="2428061" y="601289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2898" y="5661050"/>
            <a:ext cx="6694315" cy="850892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1279892" y="6095010"/>
          <a:ext cx="6694314" cy="4169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901322" y="6151568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112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2344" y="6223042"/>
            <a:ext cx="131058" cy="12875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279891" y="5653423"/>
            <a:ext cx="6694315" cy="858520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62508" y="5343086"/>
            <a:ext cx="2725855" cy="30081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115" name="타원 114"/>
          <p:cNvSpPr/>
          <p:nvPr/>
        </p:nvSpPr>
        <p:spPr>
          <a:xfrm>
            <a:off x="5264365" y="3913425"/>
            <a:ext cx="528194" cy="33254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17" name="직사각형 11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가로 글상자 11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19" name="가로 글상자 11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20" name="순서도: 처리 11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순서도: 처리 12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83116"/>
              </p:ext>
            </p:extLst>
          </p:nvPr>
        </p:nvGraphicFramePr>
        <p:xfrm>
          <a:off x="8896079" y="195395"/>
          <a:ext cx="3164205" cy="234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거주지 현황 클릭시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지역별 농지 및 거주지 현황을 보여주는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39272" y="1477436"/>
            <a:ext cx="1296162" cy="48705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농지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거주지 현황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지역축제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문화행사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 성공사례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6700802" y="4092832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2" name="타원 31"/>
          <p:cNvSpPr/>
          <p:nvPr/>
        </p:nvSpPr>
        <p:spPr>
          <a:xfrm>
            <a:off x="6574786" y="396681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6" name="타원 35"/>
          <p:cNvSpPr/>
          <p:nvPr/>
        </p:nvSpPr>
        <p:spPr>
          <a:xfrm>
            <a:off x="7217364" y="1477436"/>
            <a:ext cx="916630" cy="24352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057873" y="13586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90949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43223" y="552361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b="1"/>
              <a:t>매매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43223" y="5960046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743222" y="639275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8" name="직사각형 6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가로 글상자 6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1" name="순서도: 처리 70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순서도: 처리 71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330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각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493881"/>
            <a:ext cx="8584808" cy="2217579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10059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200" y="1182709"/>
          <a:ext cx="6694175" cy="2068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익산시 익산면 익산리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231-22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850m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8,000,000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목포시 목포면 목포리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11-1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182709"/>
            <a:ext cx="6694315" cy="2068173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23116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166759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91419" y="210030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91419" y="2506892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91419" y="2939600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46978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86733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950419" y="3381485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55219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550041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987185" y="123116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6365"/>
              </p:ext>
            </p:extLst>
          </p:nvPr>
        </p:nvGraphicFramePr>
        <p:xfrm>
          <a:off x="8896079" y="195395"/>
          <a:ext cx="3164205" cy="1229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지역 검색 조건을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버튼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조건과 일치하는 지역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67" name="순서도: 처리 66"/>
          <p:cNvSpPr/>
          <p:nvPr/>
        </p:nvSpPr>
        <p:spPr>
          <a:xfrm>
            <a:off x="1317324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9" name="순서도: 처리 68"/>
          <p:cNvSpPr/>
          <p:nvPr/>
        </p:nvSpPr>
        <p:spPr>
          <a:xfrm>
            <a:off x="3117441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1317324" y="4674984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6567" y="4091985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2825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87849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87849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232825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8" name="타원 77"/>
          <p:cNvSpPr/>
          <p:nvPr/>
        </p:nvSpPr>
        <p:spPr>
          <a:xfrm>
            <a:off x="3197814" y="485442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96568" y="481841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91308" y="42978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87849" y="5927117"/>
            <a:ext cx="2725855" cy="30078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순서도: 처리 91"/>
          <p:cNvSpPr/>
          <p:nvPr/>
        </p:nvSpPr>
        <p:spPr>
          <a:xfrm>
            <a:off x="6637562" y="4386948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93" name="타원 92"/>
          <p:cNvSpPr/>
          <p:nvPr/>
        </p:nvSpPr>
        <p:spPr>
          <a:xfrm>
            <a:off x="6511546" y="426093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101" name="타원 100"/>
          <p:cNvSpPr/>
          <p:nvPr/>
        </p:nvSpPr>
        <p:spPr>
          <a:xfrm>
            <a:off x="6511546" y="4333808"/>
            <a:ext cx="1612668" cy="37718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3" name="직사각형 10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" name="가로 글상자 10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05" name="가로 글상자 10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06" name="순서도: 처리 10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" name="순서도: 처리 10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04224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 테이블의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297333"/>
            <a:ext cx="8584808" cy="2414127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82494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199" y="1907059"/>
          <a:ext cx="6694175" cy="8272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95551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239194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  <a:endParaRPr lang="ko-KR" altLang="en-US" sz="11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1" name="타원 100"/>
          <p:cNvSpPr/>
          <p:nvPr/>
        </p:nvSpPr>
        <p:spPr>
          <a:xfrm>
            <a:off x="987183" y="184786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39214" y="1955515"/>
            <a:ext cx="6568161" cy="3004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4461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상세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443294" y="1906675"/>
            <a:ext cx="2041073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상세 정보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980" y="266775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915764" y="265257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 상세 정보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70447" y="2935604"/>
            <a:ext cx="2813680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농지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거주지의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상세 정보를 확인 해보세요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9909" y="3520238"/>
            <a:ext cx="2725855" cy="299967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농지 및 거주지 상세 정보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206" y="3858305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759E31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세부내역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20496"/>
              </p:ext>
            </p:extLst>
          </p:nvPr>
        </p:nvGraphicFramePr>
        <p:xfrm>
          <a:off x="1048206" y="4168347"/>
          <a:ext cx="6696589" cy="25056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3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용지 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rgbClr val="808080"/>
                          </a:solidFill>
                        </a:rPr>
                        <a:t>주택</a:t>
                      </a:r>
                      <a:r>
                        <a:rPr lang="en-US" altLang="ko-KR" sz="1000" dirty="0" smtClean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농지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공부 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실지목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 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전라남도 무안군 청계면 월선리 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695-1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매매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임대가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180,000,000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이름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010-1234-5678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이름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부서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02-123-4567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 현황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등록일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2023-03-16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특이사항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없음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48206" y="3858305"/>
            <a:ext cx="6694315" cy="2815659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8206" y="367022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0" name="순서도: 처리 3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순서도: 처리 4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29833"/>
              </p:ext>
            </p:extLst>
          </p:nvPr>
        </p:nvGraphicFramePr>
        <p:xfrm>
          <a:off x="8896079" y="195395"/>
          <a:ext cx="3164205" cy="183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간략한 사진 정보 캐러셀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이미지 이전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다음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거주지의 위치에 대한 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946" y="1281849"/>
            <a:ext cx="5942995" cy="14503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347434" y="17549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7" name="타원 36"/>
          <p:cNvSpPr/>
          <p:nvPr/>
        </p:nvSpPr>
        <p:spPr>
          <a:xfrm>
            <a:off x="1362774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0" name="타원 39"/>
          <p:cNvSpPr/>
          <p:nvPr/>
        </p:nvSpPr>
        <p:spPr>
          <a:xfrm>
            <a:off x="1362774" y="278068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1" name="타원 40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47434" y="1739057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790" y="1339453"/>
            <a:ext cx="5930151" cy="14568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5455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캐러셀 이전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다음 버튼 클릭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9250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이미지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236758" y="15697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1" name="타원 40"/>
          <p:cNvSpPr/>
          <p:nvPr/>
        </p:nvSpPr>
        <p:spPr>
          <a:xfrm>
            <a:off x="1347434" y="1754982"/>
            <a:ext cx="483908" cy="53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47513" y="1956954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지역축제 </a:t>
            </a:r>
            <a:r>
              <a:rPr lang="en-US" altLang="ko-KR" sz="2200" b="1">
                <a:solidFill>
                  <a:srgbClr val="FFFFFF"/>
                </a:solidFill>
              </a:rPr>
              <a:t>&amp;</a:t>
            </a:r>
            <a:r>
              <a:rPr lang="ko-KR" altLang="en-US" sz="2200" b="1">
                <a:solidFill>
                  <a:srgbClr val="FFFFFF"/>
                </a:solidFill>
              </a:rPr>
              <a:t> 문화행사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850463" y="2804051"/>
            <a:ext cx="2651579" cy="2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6" name="선 15"/>
          <p:cNvCxnSpPr/>
          <p:nvPr/>
        </p:nvCxnSpPr>
        <p:spPr>
          <a:xfrm>
            <a:off x="52791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>
            <a:off x="5285825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26342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2192792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2857142" y="3071839"/>
            <a:ext cx="2709365" cy="45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1452" y="3539869"/>
            <a:ext cx="1731339" cy="22096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44913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4931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52480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9205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2634259" y="5452963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472114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64298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330" y="3520820"/>
            <a:ext cx="1706461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4913" y="3539870"/>
            <a:ext cx="1731339" cy="19130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844" y="3524312"/>
            <a:ext cx="1785427" cy="1928651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52480" y="3520820"/>
            <a:ext cx="1731340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38" name="타원 37"/>
          <p:cNvSpPr/>
          <p:nvPr/>
        </p:nvSpPr>
        <p:spPr>
          <a:xfrm>
            <a:off x="486330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2480484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4487353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6500105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4863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2491385" y="53177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4487353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63572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7" name="직사각형 4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가로 글상자 4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9" name="가로 글상자 4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0" name="가로 글상자 49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4112395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773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184472" y="3289584"/>
            <a:ext cx="4987508" cy="1891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solidFill>
                  <a:schemeClr val="lt1"/>
                </a:solidFill>
              </a:rPr>
              <a:t>궁금한 농작물의 비용을 알아보세요</a:t>
            </a:r>
            <a:r>
              <a:rPr lang="en-US" altLang="ko-KR" sz="1500">
                <a:solidFill>
                  <a:schemeClr val="lt1"/>
                </a:solidFill>
              </a:rPr>
              <a:t>!</a:t>
            </a:r>
            <a:endParaRPr lang="en-US" altLang="ko-KR" sz="15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ko-KR" altLang="en-US" sz="5200">
                <a:solidFill>
                  <a:schemeClr val="lt1"/>
                </a:solidFill>
              </a:rPr>
              <a:t>         	</a:t>
            </a:r>
            <a:endParaRPr lang="en-US" altLang="ko-KR" sz="5200">
              <a:solidFill>
                <a:schemeClr val="lt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50196" y="4511199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바용 분석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377129894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189920"/>
            <a:ext cx="260347" cy="22189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097450" y="1888759"/>
            <a:ext cx="2651579" cy="27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526147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532813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881248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439781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104131" y="2156547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16" y="2624978"/>
            <a:ext cx="1731339" cy="27838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9976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94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78059" y="4890121"/>
            <a:ext cx="1731340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572213" y="4890121"/>
            <a:ext cx="1731341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667143" y="4923896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37543" y="2580473"/>
            <a:ext cx="1731339" cy="28283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6591834" y="4886629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393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976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416" y="2580473"/>
            <a:ext cx="1768918" cy="230615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1358" y="2580473"/>
            <a:ext cx="1727524" cy="2309647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타원 28"/>
          <p:cNvSpPr/>
          <p:nvPr/>
        </p:nvSpPr>
        <p:spPr>
          <a:xfrm>
            <a:off x="571393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2565547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09994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6585168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410306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2393767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4473785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6398483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8" name="직사각형 3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가로 글상자 3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36229865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42871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귀농 성공사례를 게시판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게시판 클릭시 귀농 성공 사례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그림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한칸 씩 좌우로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페이지 숫자를 클릭 시 해당 페이지로 즉시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귀농 성공사례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10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귀농 성공사례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442813" y="1951181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귀농 성공사례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3621985" y="2930858"/>
            <a:ext cx="2651579" cy="33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SUCCESS STORY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119213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125879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331371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889904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907626" y="3202369"/>
            <a:ext cx="2709365" cy="45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당신의 귀농 성공사례를</a:t>
            </a:r>
          </a:p>
          <a:p>
            <a:pPr lvl="0" algn="ctr">
              <a:defRPr/>
            </a:pPr>
            <a:r>
              <a:rPr lang="ko-KR" altLang="en-US" sz="1200" b="1"/>
              <a:t>공유해보아요.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05406" y="1183320"/>
            <a:ext cx="260347" cy="38839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선 18"/>
          <p:cNvCxnSpPr/>
          <p:nvPr/>
        </p:nvCxnSpPr>
        <p:spPr>
          <a:xfrm>
            <a:off x="1422400" y="3963508"/>
            <a:ext cx="572769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0" name="선 19"/>
          <p:cNvCxnSpPr/>
          <p:nvPr/>
        </p:nvCxnSpPr>
        <p:spPr>
          <a:xfrm>
            <a:off x="1422400" y="42429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선 20"/>
          <p:cNvCxnSpPr/>
          <p:nvPr/>
        </p:nvCxnSpPr>
        <p:spPr>
          <a:xfrm>
            <a:off x="1422400" y="4551263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선 21"/>
          <p:cNvCxnSpPr/>
          <p:nvPr/>
        </p:nvCxnSpPr>
        <p:spPr>
          <a:xfrm>
            <a:off x="1422400" y="48398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선 22"/>
          <p:cNvCxnSpPr/>
          <p:nvPr/>
        </p:nvCxnSpPr>
        <p:spPr>
          <a:xfrm>
            <a:off x="1422400" y="5105400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선 23"/>
          <p:cNvCxnSpPr/>
          <p:nvPr/>
        </p:nvCxnSpPr>
        <p:spPr>
          <a:xfrm>
            <a:off x="1422400" y="53859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선 24"/>
          <p:cNvCxnSpPr/>
          <p:nvPr/>
        </p:nvCxnSpPr>
        <p:spPr>
          <a:xfrm>
            <a:off x="1422400" y="56780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1422400" y="3655630"/>
            <a:ext cx="711199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No.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2273300" y="3655630"/>
            <a:ext cx="794404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16992" y="3655630"/>
            <a:ext cx="1025108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글쓴이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642100" y="3655630"/>
            <a:ext cx="673100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422400" y="3963508"/>
            <a:ext cx="558799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1137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1422400" y="4242908"/>
            <a:ext cx="558799" cy="29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1138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1422400" y="4551263"/>
            <a:ext cx="558799" cy="29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1139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422400" y="4843525"/>
            <a:ext cx="558799" cy="29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1140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1422400" y="5105400"/>
            <a:ext cx="558799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422400" y="5397662"/>
            <a:ext cx="558799" cy="29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1142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2273300" y="3963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첫 수확의 기쁨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2273299" y="4259001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딸기도 잡고 사랑도 잡은 스윗한 사랑꾼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2273300" y="455405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고구마</a:t>
            </a:r>
            <a:r>
              <a:rPr lang="en-US" altLang="ko-KR" sz="1400"/>
              <a:t>!!</a:t>
            </a:r>
            <a:r>
              <a:rPr lang="ko-KR" altLang="en-US" sz="1400"/>
              <a:t> 호박고구마</a:t>
            </a:r>
            <a:r>
              <a:rPr lang="en-US" altLang="ko-KR" sz="1400"/>
              <a:t>!!!!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2273300" y="48398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건강과 행복 둘다 잡은 귀농 </a:t>
            </a:r>
            <a:r>
              <a:rPr lang="en-US" altLang="ko-KR" sz="1400"/>
              <a:t>life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273300" y="5106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김영란 농부의 </a:t>
            </a:r>
            <a:r>
              <a:rPr lang="en-US" altLang="ko-KR" sz="1400"/>
              <a:t>7</a:t>
            </a:r>
            <a:r>
              <a:rPr lang="ko-KR" altLang="en-US" sz="1400"/>
              <a:t>년전 귀농 결심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273300" y="5401783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3</a:t>
            </a:r>
            <a:r>
              <a:rPr lang="ko-KR" altLang="en-US" sz="1400"/>
              <a:t>년전 불안했던 마음은 확신으로</a:t>
            </a:r>
            <a:r>
              <a:rPr lang="en-US" altLang="ko-KR" sz="1400"/>
              <a:t>..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705475" y="6148638"/>
            <a:ext cx="252865" cy="364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5664508" y="3969534"/>
            <a:ext cx="862984" cy="29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김덕배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5664508" y="4261796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최기영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5664508" y="4541520"/>
            <a:ext cx="862984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아이유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5664508" y="4839808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김성민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664508" y="5109521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고라니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5664508" y="5401783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강동원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6302140" y="3998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6302140" y="429338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302140" y="457913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2003-06-02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302140" y="4874409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2003-06-03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302140" y="5141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302140" y="5385909"/>
            <a:ext cx="1088576" cy="27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07626" y="5998244"/>
            <a:ext cx="2756881" cy="332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7" name="선 56"/>
          <p:cNvCxnSpPr/>
          <p:nvPr/>
        </p:nvCxnSpPr>
        <p:spPr>
          <a:xfrm rot="16200000" flipH="1">
            <a:off x="3165035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선 58"/>
          <p:cNvCxnSpPr/>
          <p:nvPr/>
        </p:nvCxnSpPr>
        <p:spPr>
          <a:xfrm rot="16200000" flipH="1">
            <a:off x="3618224" y="6148637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선 59"/>
          <p:cNvCxnSpPr/>
          <p:nvPr/>
        </p:nvCxnSpPr>
        <p:spPr>
          <a:xfrm rot="16200000" flipH="1">
            <a:off x="5175760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선 60"/>
          <p:cNvCxnSpPr/>
          <p:nvPr/>
        </p:nvCxnSpPr>
        <p:spPr>
          <a:xfrm rot="16200000" flipH="1">
            <a:off x="4171841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선 61"/>
          <p:cNvCxnSpPr/>
          <p:nvPr/>
        </p:nvCxnSpPr>
        <p:spPr>
          <a:xfrm rot="16200000" flipH="1">
            <a:off x="4686189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2907626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≪</a:t>
            </a:r>
          </a:p>
        </p:txBody>
      </p:sp>
      <p:sp>
        <p:nvSpPr>
          <p:cNvPr id="65" name="가로 글상자 64"/>
          <p:cNvSpPr txBox="1"/>
          <p:nvPr/>
        </p:nvSpPr>
        <p:spPr>
          <a:xfrm>
            <a:off x="3398046" y="597919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66" name="가로 글상자 65"/>
          <p:cNvSpPr txBox="1"/>
          <p:nvPr/>
        </p:nvSpPr>
        <p:spPr>
          <a:xfrm>
            <a:off x="5246182" y="5968366"/>
            <a:ext cx="423745" cy="36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≫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4957301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4466880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3924288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1279525" y="342900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133599" y="382468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2747029" y="58258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5" name="가로 글상자 74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7" name="가로 글상자 76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55754883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로그인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11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로그인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18256"/>
              </p:ext>
            </p:extLst>
          </p:nvPr>
        </p:nvGraphicFramePr>
        <p:xfrm>
          <a:off x="8896079" y="195395"/>
          <a:ext cx="3164205" cy="310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회원관리에서 로그인 아이콘 클릭시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아이디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비밀번호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입력된 아이디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비밀번호를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으로 전송하는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아이디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회워가입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66744" y="1448192"/>
            <a:ext cx="771072" cy="339647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마이페이지</a:t>
            </a:r>
          </a:p>
        </p:txBody>
      </p:sp>
      <p:sp>
        <p:nvSpPr>
          <p:cNvPr id="22" name="타원 21"/>
          <p:cNvSpPr/>
          <p:nvPr/>
        </p:nvSpPr>
        <p:spPr>
          <a:xfrm>
            <a:off x="5414873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1098" y="2945423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1098" y="3484757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하시오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01204" y="4103077"/>
            <a:ext cx="1454674" cy="363206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login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0502" y="4850424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회원가입</a:t>
            </a:r>
          </a:p>
        </p:txBody>
      </p:sp>
      <p:sp>
        <p:nvSpPr>
          <p:cNvPr id="27" name="타원 26"/>
          <p:cNvSpPr/>
          <p:nvPr/>
        </p:nvSpPr>
        <p:spPr>
          <a:xfrm>
            <a:off x="2761983" y="331656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4342022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29" name="타원 28"/>
          <p:cNvSpPr/>
          <p:nvPr/>
        </p:nvSpPr>
        <p:spPr>
          <a:xfrm>
            <a:off x="3282738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30" name="타원 29"/>
          <p:cNvSpPr/>
          <p:nvPr/>
        </p:nvSpPr>
        <p:spPr>
          <a:xfrm>
            <a:off x="5255879" y="396833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7976269" y="1448192"/>
            <a:ext cx="476249" cy="169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39231" y="1281632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2775904" y="2777231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39" name="순서도: 처리 3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순서도: 처리 3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12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아이디 찾기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98782"/>
              </p:ext>
            </p:extLst>
          </p:nvPr>
        </p:nvGraphicFramePr>
        <p:xfrm>
          <a:off x="8896079" y="195395"/>
          <a:ext cx="3164205" cy="1706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찾으려는 아이디의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찾이려는 아이디의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정보를 전송하여 일치하는 회원 정보가 있으면 새로운 화면으로 아이디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8" y="3429000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45788" y="3968335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62740" y="455149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6" name="타원 45"/>
          <p:cNvSpPr/>
          <p:nvPr/>
        </p:nvSpPr>
        <p:spPr>
          <a:xfrm>
            <a:off x="2505384" y="32262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2470025" y="374438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333042" y="444225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60986" y="2937947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찾으려는 아이디의 이름과 전화번호를 입력 하시오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성공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13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아이디 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검색 버튼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6998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정보와 일치하는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  <a:endParaRPr kumimoji="0" lang="ko-KR" altLang="en-US" sz="1900" b="1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9" y="3499161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</a:p>
        </p:txBody>
      </p:sp>
      <p:sp>
        <p:nvSpPr>
          <p:cNvPr id="44" name="타원 43"/>
          <p:cNvSpPr/>
          <p:nvPr/>
        </p:nvSpPr>
        <p:spPr>
          <a:xfrm>
            <a:off x="5953669" y="335221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60987" y="3008108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</a:t>
            </a:r>
          </a:p>
        </p:txBody>
      </p:sp>
      <p:sp>
        <p:nvSpPr>
          <p:cNvPr id="46" name="타원 45"/>
          <p:cNvSpPr/>
          <p:nvPr/>
        </p:nvSpPr>
        <p:spPr>
          <a:xfrm>
            <a:off x="5445761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66685" y="4407851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 하기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2823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3" name="순서도: 처리 5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순서도: 처리 5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 찾기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14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28264"/>
              </p:ext>
            </p:extLst>
          </p:nvPr>
        </p:nvGraphicFramePr>
        <p:xfrm>
          <a:off x="8896079" y="195395"/>
          <a:ext cx="3164205" cy="2280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생년월일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일치하는 아이디의 비밀번호 제공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585508"/>
            <a:ext cx="8584808" cy="112595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3545192" y="5131237"/>
            <a:ext cx="1795096" cy="333317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4" name="타원 43"/>
          <p:cNvSpPr/>
          <p:nvPr/>
        </p:nvSpPr>
        <p:spPr>
          <a:xfrm>
            <a:off x="5171771" y="4963045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55783" y="2703302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회원정보에 입력된 정보 인증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39836" y="359226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39836" y="402992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38424" y="445415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47369" y="312419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5851281" y="2980919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812358" y="3424072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5806397" y="3960518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5812358" y="4384747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15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6594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새로운 비밀번호를 생성한다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업데이트 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로그인 페이지로 넘어간다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재설정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641356" y="2674559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재설정 하기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47368" y="3053197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5" name="타원 44"/>
          <p:cNvSpPr/>
          <p:nvPr/>
        </p:nvSpPr>
        <p:spPr>
          <a:xfrm>
            <a:off x="5819889" y="288500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49895" y="448374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비밀번호 변경</a:t>
            </a:r>
          </a:p>
        </p:txBody>
      </p:sp>
      <p:sp>
        <p:nvSpPr>
          <p:cNvPr id="47" name="타원 46"/>
          <p:cNvSpPr/>
          <p:nvPr/>
        </p:nvSpPr>
        <p:spPr>
          <a:xfrm>
            <a:off x="5154031" y="4315557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47368" y="3704966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9" name="타원 48"/>
          <p:cNvSpPr/>
          <p:nvPr/>
        </p:nvSpPr>
        <p:spPr>
          <a:xfrm>
            <a:off x="5819889" y="353677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 가입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16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5745"/>
              </p:ext>
            </p:extLst>
          </p:nvPr>
        </p:nvGraphicFramePr>
        <p:xfrm>
          <a:off x="8896079" y="195395"/>
          <a:ext cx="3164205" cy="34579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이메일 계정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주민번호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전화번호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취소 버튼 클릭시 이전 화면으로 돌아간다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회원정보를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으로 보내는 회원가입 완료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11337" y="274403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 혼합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4" name="타원 43"/>
          <p:cNvSpPr/>
          <p:nvPr/>
        </p:nvSpPr>
        <p:spPr>
          <a:xfrm>
            <a:off x="5883858" y="257584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711337" y="3314069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특수문자 혼합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6" name="타원 45"/>
          <p:cNvSpPr/>
          <p:nvPr/>
        </p:nvSpPr>
        <p:spPr>
          <a:xfrm>
            <a:off x="5893383" y="314587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711337" y="387350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gilgong11@gmail.com</a:t>
            </a:r>
          </a:p>
        </p:txBody>
      </p:sp>
      <p:sp>
        <p:nvSpPr>
          <p:cNvPr id="48" name="타원 47"/>
          <p:cNvSpPr/>
          <p:nvPr/>
        </p:nvSpPr>
        <p:spPr>
          <a:xfrm>
            <a:off x="5883858" y="370531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1014" y="444899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 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홍길동</a:t>
            </a:r>
          </a:p>
        </p:txBody>
      </p:sp>
      <p:sp>
        <p:nvSpPr>
          <p:cNvPr id="50" name="타원 49"/>
          <p:cNvSpPr/>
          <p:nvPr/>
        </p:nvSpPr>
        <p:spPr>
          <a:xfrm>
            <a:off x="5873535" y="428080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701014" y="5019028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52" name="타원 51"/>
          <p:cNvSpPr/>
          <p:nvPr/>
        </p:nvSpPr>
        <p:spPr>
          <a:xfrm>
            <a:off x="5883060" y="485083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01014" y="5578463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54" name="타원 53"/>
          <p:cNvSpPr/>
          <p:nvPr/>
        </p:nvSpPr>
        <p:spPr>
          <a:xfrm>
            <a:off x="5873535" y="54102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43502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취소</a:t>
            </a:r>
          </a:p>
        </p:txBody>
      </p:sp>
      <p:sp>
        <p:nvSpPr>
          <p:cNvPr id="56" name="타원 55"/>
          <p:cNvSpPr/>
          <p:nvPr/>
        </p:nvSpPr>
        <p:spPr>
          <a:xfrm>
            <a:off x="3670080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82298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58" name="타원 57"/>
          <p:cNvSpPr/>
          <p:nvPr/>
        </p:nvSpPr>
        <p:spPr>
          <a:xfrm>
            <a:off x="6608876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회원가입 성공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 버튼클릭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간략한 회원 가입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환영합니다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238751"/>
            <a:ext cx="8584808" cy="1472709"/>
          </a:xfrm>
          <a:prstGeom prst="rect">
            <a:avLst/>
          </a:prstGeom>
        </p:spPr>
      </p:pic>
      <p:sp>
        <p:nvSpPr>
          <p:cNvPr id="50" name="모서리가 둥근 사각형 설명선 49"/>
          <p:cNvSpPr/>
          <p:nvPr/>
        </p:nvSpPr>
        <p:spPr>
          <a:xfrm>
            <a:off x="2492420" y="2990031"/>
            <a:ext cx="3859194" cy="1037202"/>
          </a:xfrm>
          <a:prstGeom prst="wedgeRoundRectCallout">
            <a:avLst>
              <a:gd name="adj1" fmla="val -37472"/>
              <a:gd name="adj2" fmla="val 66595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환영합니다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홍길동님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!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회원가입에 성공 하였습니다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입니다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24470" y="45237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 하기</a:t>
            </a:r>
          </a:p>
        </p:txBody>
      </p:sp>
      <p:sp>
        <p:nvSpPr>
          <p:cNvPr id="52" name="타원 51"/>
          <p:cNvSpPr/>
          <p:nvPr/>
        </p:nvSpPr>
        <p:spPr>
          <a:xfrm>
            <a:off x="5128606" y="43555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3" name="타원 51"/>
          <p:cNvSpPr/>
          <p:nvPr/>
        </p:nvSpPr>
        <p:spPr>
          <a:xfrm>
            <a:off x="2301459" y="282183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0161797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98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회원에 대한 정보 간략히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매출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마이페이지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17614" y="403901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7" name="타원 66"/>
          <p:cNvSpPr/>
          <p:nvPr/>
        </p:nvSpPr>
        <p:spPr>
          <a:xfrm>
            <a:off x="3861041" y="381187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17614" y="4609049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614" y="516848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17614" y="574397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998585" y="403901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9" name="직사각형 8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가로 글상자 8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91" name="가로 글상자 9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92" name="순서도: 처리 91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" name="순서도: 처리 92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741124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5" y="1183320"/>
            <a:ext cx="8557370" cy="55292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271468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귀농후 얻게 될 수익을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  <a:endParaRPr lang="en-US" altLang="ko-KR" sz="1400" b="1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endParaRPr lang="ko-KR" altLang="en-US" sz="5200">
              <a:solidFill>
                <a:schemeClr val="l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483558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수익 조회</a:t>
            </a:r>
            <a:endParaRPr lang="ko-KR" altLang="en-US" sz="1400" b="1">
              <a:solidFill>
                <a:schemeClr val="dk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1246001314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910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비용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 수정 가능 기능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예측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및 매출 리스트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7456918" y="117734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7" name="타원 56"/>
          <p:cNvSpPr/>
          <p:nvPr/>
        </p:nvSpPr>
        <p:spPr>
          <a:xfrm>
            <a:off x="3382333" y="26701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8" name="타원 57"/>
          <p:cNvSpPr/>
          <p:nvPr/>
        </p:nvSpPr>
        <p:spPr>
          <a:xfrm>
            <a:off x="7173284" y="30926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189200" y="1831003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0"/>
          <p:cNvSpPr/>
          <p:nvPr/>
        </p:nvSpPr>
        <p:spPr>
          <a:xfrm>
            <a:off x="6951778" y="2314120"/>
            <a:ext cx="794389" cy="35599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타원 57"/>
          <p:cNvSpPr/>
          <p:nvPr/>
        </p:nvSpPr>
        <p:spPr>
          <a:xfrm>
            <a:off x="7555206" y="226394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71708906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80" y="195395"/>
          <a:ext cx="3164205" cy="145390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59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매출 및 비용의 리스트 클릭시 초기비용과 매출에 대한 정보 테이블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본인 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937630" cy="23105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8106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079230" y="1844158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375868" y="2200154"/>
          <a:ext cx="2082823" cy="638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2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초기비용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5,000,000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유지비용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dk1"/>
                          </a:solidFill>
                          <a:latin typeface="맑은 고딕"/>
                        </a:rPr>
                        <a:t>3,000,000</a:t>
                      </a: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타원 64"/>
          <p:cNvSpPr/>
          <p:nvPr/>
        </p:nvSpPr>
        <p:spPr>
          <a:xfrm>
            <a:off x="4993946" y="202215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6" name="타원 65"/>
          <p:cNvSpPr/>
          <p:nvPr/>
        </p:nvSpPr>
        <p:spPr>
          <a:xfrm>
            <a:off x="1599563" y="2820458"/>
            <a:ext cx="2175045" cy="4403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599563" y="265226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469959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본인 확인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수정 클릭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1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확인을위한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확인하는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기능의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비밀번호가 일치하지 않을 시 이전 화면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회원정보 페이지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으로 이동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본인 확인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2058634" y="3610686"/>
            <a:ext cx="4777619" cy="424030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하세요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51729" y="3092601"/>
            <a:ext cx="3897658" cy="33639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 본인 확인을 위해 비밀번호를 입력 하시오</a:t>
            </a:r>
          </a:p>
        </p:txBody>
      </p:sp>
      <p:sp>
        <p:nvSpPr>
          <p:cNvPr id="52" name="타원 51"/>
          <p:cNvSpPr/>
          <p:nvPr/>
        </p:nvSpPr>
        <p:spPr>
          <a:xfrm>
            <a:off x="6645292" y="3429000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39761" y="4257025"/>
            <a:ext cx="1616003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확인</a:t>
            </a:r>
          </a:p>
        </p:txBody>
      </p:sp>
      <p:sp>
        <p:nvSpPr>
          <p:cNvPr id="54" name="타원 53"/>
          <p:cNvSpPr/>
          <p:nvPr/>
        </p:nvSpPr>
        <p:spPr>
          <a:xfrm>
            <a:off x="4964803" y="4088833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가로 글상자 5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58" name="가로 글상자 5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59" name="순서도: 처리 5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순서도: 처리 5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7692743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28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각 정보별로 수정가능하도록 프롬프트를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91781" y="1906675"/>
            <a:ext cx="233323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75022" y="403901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75022" y="4609049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5022" y="516848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75022" y="574397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3960144" y="435439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cxnSp>
        <p:nvCxnSpPr>
          <p:cNvPr id="103" name="직선 연결선 102"/>
          <p:cNvCxnSpPr/>
          <p:nvPr/>
        </p:nvCxnSpPr>
        <p:spPr>
          <a:xfrm rot="16200000">
            <a:off x="2192603" y="484131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4" name="직선 연결선 103"/>
          <p:cNvCxnSpPr/>
          <p:nvPr/>
        </p:nvCxnSpPr>
        <p:spPr>
          <a:xfrm rot="16200000">
            <a:off x="2700301" y="598576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5" name="직선 연결선 104"/>
          <p:cNvCxnSpPr/>
          <p:nvPr/>
        </p:nvCxnSpPr>
        <p:spPr>
          <a:xfrm rot="16200000">
            <a:off x="1794367" y="541027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sp>
        <p:nvSpPr>
          <p:cNvPr id="106" name="직사각형 10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" name="가로 글상자 10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09" name="가로 글상자 10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10" name="순서도: 처리 10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순서도: 처리 11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9710730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24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회원정보 수정사항을 취소하는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수정된 회원정보를 저장하는 버튼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(DB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 보냄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855414" y="2022156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55414" y="1435779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47889" y="2865481"/>
            <a:ext cx="1432239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저장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4123690" y="26620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5414" y="2865481"/>
            <a:ext cx="1485155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수정 취소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/>
                <a:gridCol w="1974312"/>
                <a:gridCol w="1122665"/>
                <a:gridCol w="1731681"/>
                <a:gridCol w="1231080"/>
                <a:gridCol w="1429788"/>
              </a:tblGrid>
              <a:tr h="429011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02038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  <a:endParaRPr lang="ko-KR" altLang="en-US" sz="1200" b="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49608" y="269728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637569" y="2760714"/>
            <a:ext cx="1920845" cy="66828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6" name="구부러진 연결선 75"/>
          <p:cNvCxnSpPr>
            <a:endCxn id="77" idx="1"/>
          </p:cNvCxnSpPr>
          <p:nvPr/>
        </p:nvCxnSpPr>
        <p:spPr>
          <a:xfrm>
            <a:off x="1615954" y="3429000"/>
            <a:ext cx="7373959" cy="7351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77" name="모서리가 둥근 직사각형 76"/>
          <p:cNvSpPr/>
          <p:nvPr/>
        </p:nvSpPr>
        <p:spPr>
          <a:xfrm>
            <a:off x="8989913" y="3800127"/>
            <a:ext cx="2255502" cy="72802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수정을 취소 하시겠습니까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?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968066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확인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84620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취소</a:t>
            </a: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9823908" y="4674202"/>
            <a:ext cx="1421507" cy="668285"/>
          </a:xfrm>
          <a:prstGeom prst="wedgeRoundRectCallout">
            <a:avLst>
              <a:gd name="adj1" fmla="val -33120"/>
              <a:gd name="adj2" fmla="val -61407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 취소 버튼 클릭시 컨펌창으로 한번 더 확인 후 리셋 한다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16200000">
            <a:off x="3153873" y="1677567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3928755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89066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박스에 마우스를 올리면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대표사진이 애니메이션과 함께 박스안에 배경이미지로 투명하게 설정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버튼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8" y="2373572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728085" y="1684020"/>
            <a:ext cx="1445528" cy="3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MAIN SERVICE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2" name="선 11"/>
          <p:cNvCxnSpPr/>
          <p:nvPr/>
        </p:nvCxnSpPr>
        <p:spPr>
          <a:xfrm>
            <a:off x="5087889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087889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538175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3096708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906475" y="2007061"/>
            <a:ext cx="1661156" cy="3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주요 기능</a:t>
            </a:r>
            <a:endParaRPr lang="ko-KR" altLang="en-US" sz="1600" b="1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25242" y="2741972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83996" y="267419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52240" y="265748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3532798" y="4590793"/>
            <a:ext cx="1852031" cy="295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8000"/>
                </a:solidFill>
              </a:rPr>
              <a:t>COMMUNITY SERVICE</a:t>
            </a:r>
          </a:p>
        </p:txBody>
      </p:sp>
      <p:cxnSp>
        <p:nvCxnSpPr>
          <p:cNvPr id="21" name="선 20"/>
          <p:cNvCxnSpPr/>
          <p:nvPr/>
        </p:nvCxnSpPr>
        <p:spPr>
          <a:xfrm>
            <a:off x="5304459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선 21"/>
          <p:cNvCxnSpPr/>
          <p:nvPr/>
        </p:nvCxnSpPr>
        <p:spPr>
          <a:xfrm>
            <a:off x="5304459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3354694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선 23"/>
          <p:cNvCxnSpPr/>
          <p:nvPr/>
        </p:nvCxnSpPr>
        <p:spPr>
          <a:xfrm>
            <a:off x="2913227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3649616" y="4885850"/>
            <a:ext cx="1845765" cy="33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커뮤니티 서비스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88759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9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8034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900"/>
              <a:t> 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202443" y="2260377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4334680" y="2320834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6910276" y="2286612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1260135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타원 32"/>
          <p:cNvSpPr/>
          <p:nvPr/>
        </p:nvSpPr>
        <p:spPr>
          <a:xfrm>
            <a:off x="5346033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2660696" y="3947951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ko-KR" altLang="en-US" sz="1400">
              <a:solidFill>
                <a:srgbClr val="ffe5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43624" y="3980332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0276" y="3885467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23280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2643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6901" y="2320834"/>
            <a:ext cx="486570" cy="597233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3150" y="2341245"/>
            <a:ext cx="548787" cy="673600"/>
          </a:xfrm>
          <a:prstGeom prst="ellipse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05526" y="2381466"/>
            <a:ext cx="475916" cy="584156"/>
          </a:xfrm>
          <a:prstGeom prst="ellipse">
            <a:avLst/>
          </a:prstGeom>
        </p:spPr>
      </p:pic>
      <p:sp>
        <p:nvSpPr>
          <p:cNvPr id="42" name="가로 글상자 41"/>
          <p:cNvSpPr txBox="1"/>
          <p:nvPr/>
        </p:nvSpPr>
        <p:spPr>
          <a:xfrm>
            <a:off x="2439780" y="3212095"/>
            <a:ext cx="1567880" cy="74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매출 확인</a:t>
            </a:r>
            <a:endParaRPr lang="ko-KR" altLang="en-US" sz="1600" b="1"/>
          </a:p>
          <a:p>
            <a:pPr lvl="0">
              <a:defRPr/>
            </a:pPr>
            <a:r>
              <a:rPr lang="ko-KR" altLang="en-US" sz="900"/>
              <a:t>당신이 선호하는 지역과 농작물의 매출을 확인해보세요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sp>
        <p:nvSpPr>
          <p:cNvPr id="43" name="가로 글상자 42"/>
          <p:cNvSpPr txBox="1"/>
          <p:nvPr/>
        </p:nvSpPr>
        <p:spPr>
          <a:xfrm>
            <a:off x="4690777" y="3252330"/>
            <a:ext cx="1567880" cy="87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수익 확인</a:t>
            </a:r>
            <a:endParaRPr lang="ko-KR" altLang="en-US" sz="1600" b="1"/>
          </a:p>
          <a:p>
            <a:pPr lvl="0">
              <a:defRPr/>
            </a:pPr>
            <a:r>
              <a:rPr lang="ko-KR" altLang="en-US" sz="900"/>
              <a:t>농작물 매출과 귀농시 필요한 초기 비용</a:t>
            </a:r>
            <a:r>
              <a:rPr lang="en-US" altLang="ko-KR" sz="900"/>
              <a:t>,</a:t>
            </a:r>
            <a:r>
              <a:rPr lang="ko-KR" altLang="en-US" sz="900"/>
              <a:t> 운영 비용을 종합한 수익을 확인해 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sp>
        <p:nvSpPr>
          <p:cNvPr id="44" name="가로 글상자 43"/>
          <p:cNvSpPr txBox="1"/>
          <p:nvPr/>
        </p:nvSpPr>
        <p:spPr>
          <a:xfrm>
            <a:off x="6698009" y="3218108"/>
            <a:ext cx="1567880" cy="82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정부지원 정책 확인</a:t>
            </a:r>
            <a:endParaRPr lang="ko-KR" altLang="en-US" sz="1500" b="1"/>
          </a:p>
          <a:p>
            <a:pPr lvl="0">
              <a:defRPr/>
            </a:pPr>
            <a:r>
              <a:rPr lang="ko-KR" altLang="en-US" sz="900"/>
              <a:t>지자체별 정부지원 정책을 확인해보세요</a:t>
            </a:r>
            <a:r>
              <a:rPr lang="en-US" altLang="ko-KR" sz="900"/>
              <a:t>.</a:t>
            </a:r>
            <a:endParaRPr lang="en-US" altLang="ko-KR" sz="90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58484" y="5140694"/>
            <a:ext cx="582984" cy="582984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34951" y="5136916"/>
            <a:ext cx="586762" cy="586762"/>
          </a:xfrm>
          <a:prstGeom prst="ellipse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010102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지역축제 </a:t>
            </a:r>
            <a:r>
              <a:rPr lang="en-US" altLang="ko-KR" sz="1400" b="1"/>
              <a:t>&amp;</a:t>
            </a:r>
            <a:r>
              <a:rPr lang="ko-KR" altLang="en-US" sz="1400" b="1"/>
              <a:t> 문화행사</a:t>
            </a:r>
          </a:p>
          <a:p>
            <a:pPr lvl="0">
              <a:defRPr/>
            </a:pPr>
            <a:r>
              <a:rPr lang="ko-KR" altLang="en-US" sz="800"/>
              <a:t>전라남도에서 제공하는 다양한 농촌 체험 활동 및 문화행사를 즐겨 보세요</a:t>
            </a:r>
            <a:r>
              <a:rPr lang="en-US" altLang="ko-KR" sz="800"/>
              <a:t>.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827219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귀농 성공사례</a:t>
            </a:r>
          </a:p>
          <a:p>
            <a:pPr lvl="0">
              <a:defRPr/>
            </a:pPr>
            <a:r>
              <a:rPr lang="ko-KR" altLang="en-US" sz="800"/>
              <a:t>당신의 성공 노하우를 다른 사람과 공유해 보세요</a:t>
            </a:r>
            <a:r>
              <a:rPr lang="en-US" altLang="ko-KR" sz="80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974385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타원 56"/>
          <p:cNvSpPr/>
          <p:nvPr/>
        </p:nvSpPr>
        <p:spPr>
          <a:xfrm>
            <a:off x="929768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1251" y="2719518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59287" y="2348649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659287" y="3947504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47020" y="3280145"/>
            <a:ext cx="1567880" cy="59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추천 서비스</a:t>
            </a:r>
            <a:endParaRPr lang="ko-KR" altLang="en-US" sz="1500" b="1"/>
          </a:p>
          <a:p>
            <a:pPr lvl="0">
              <a:defRPr/>
            </a:pPr>
            <a:r>
              <a:rPr lang="ko-KR" altLang="en-US" sz="900"/>
              <a:t>당신에게 맞는 농작물을 확인 해보세요</a:t>
            </a:r>
            <a:endParaRPr lang="ko-KR" altLang="en-US" sz="900"/>
          </a:p>
        </p:txBody>
      </p:sp>
      <p:sp>
        <p:nvSpPr>
          <p:cNvPr id="69" name="직사각형 6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0" name="직사각형 6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2" name="가로 글상자 7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3" name="가로 글상자 7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5423" y="2430297"/>
            <a:ext cx="482868" cy="586670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0" name="타원 49"/>
          <p:cNvSpPr/>
          <p:nvPr/>
        </p:nvSpPr>
        <p:spPr>
          <a:xfrm>
            <a:off x="516412" y="392396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86023" y="22603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3581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257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축제와 문화 행사 각각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가지 정도를 미리제공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6308" y="3963508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877960" y="1938801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3066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313322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6617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220289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884639" y="2206589"/>
            <a:ext cx="2709365" cy="44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8949" y="2674620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410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2428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79977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50874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2669907" y="3651406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4752452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6622852" y="368601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827" y="2655570"/>
            <a:ext cx="1706461" cy="10113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72410" y="2674620"/>
            <a:ext cx="1731339" cy="976786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98341" y="2659062"/>
            <a:ext cx="1785427" cy="1063597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9977" y="2655570"/>
            <a:ext cx="1731340" cy="10670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가로 글상자 28"/>
          <p:cNvSpPr txBox="1"/>
          <p:nvPr/>
        </p:nvSpPr>
        <p:spPr>
          <a:xfrm>
            <a:off x="3039885" y="4058984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30" name="선 29"/>
          <p:cNvCxnSpPr/>
          <p:nvPr/>
        </p:nvCxnSpPr>
        <p:spPr>
          <a:xfrm>
            <a:off x="5468581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>
            <a:off x="5475247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823682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>
            <a:off x="2382215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3046565" y="4326772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88950" y="4795203"/>
            <a:ext cx="1731339" cy="17143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72410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552428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13827" y="5935818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507981" y="5935818"/>
            <a:ext cx="1731341" cy="51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602911" y="5969593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79977" y="4750698"/>
            <a:ext cx="1731339" cy="17588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6527602" y="5932326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827" y="4795203"/>
            <a:ext cx="1731339" cy="113712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2410" y="4795203"/>
            <a:ext cx="1731339" cy="11743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14850" y="4750698"/>
            <a:ext cx="1768918" cy="121889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83792" y="4750698"/>
            <a:ext cx="1727524" cy="1181628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0" name="타원 49"/>
          <p:cNvSpPr/>
          <p:nvPr/>
        </p:nvSpPr>
        <p:spPr>
          <a:xfrm>
            <a:off x="2773198" y="165384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13827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981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4514850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6527602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513827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2507981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4552428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6527602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5138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2518882" y="382102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" name="타원 60"/>
          <p:cNvSpPr/>
          <p:nvPr/>
        </p:nvSpPr>
        <p:spPr>
          <a:xfrm>
            <a:off x="4514850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2" name="타원 61"/>
          <p:cNvSpPr/>
          <p:nvPr/>
        </p:nvSpPr>
        <p:spPr>
          <a:xfrm>
            <a:off x="63847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3" name="타원 62"/>
          <p:cNvSpPr/>
          <p:nvPr/>
        </p:nvSpPr>
        <p:spPr>
          <a:xfrm>
            <a:off x="346074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" name="타원 63"/>
          <p:cNvSpPr/>
          <p:nvPr/>
        </p:nvSpPr>
        <p:spPr>
          <a:xfrm>
            <a:off x="2329535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5" name="타원 64"/>
          <p:cNvSpPr/>
          <p:nvPr/>
        </p:nvSpPr>
        <p:spPr>
          <a:xfrm>
            <a:off x="4409553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6" name="타원 65"/>
          <p:cNvSpPr/>
          <p:nvPr/>
        </p:nvSpPr>
        <p:spPr>
          <a:xfrm>
            <a:off x="6334251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타원 6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9" name="직사각형 6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72" name="가로 글상자 7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966551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34670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각 링크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WYC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팀 깃허브로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하단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푸터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95856" y="5595403"/>
            <a:ext cx="260347" cy="11171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29" y="2012950"/>
            <a:ext cx="8343926" cy="3365500"/>
          </a:xfrm>
          <a:prstGeom prst="rect">
            <a:avLst/>
          </a:prstGeom>
          <a:solidFill>
            <a:srgbClr val="29471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424" y="5378450"/>
            <a:ext cx="8334432" cy="93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425449" y="2373572"/>
            <a:ext cx="2641601" cy="158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Our Office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  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 </a:t>
            </a:r>
            <a:r>
              <a:rPr lang="ko-KR" altLang="en-US" sz="1500">
                <a:solidFill>
                  <a:srgbClr val="D9D9D9"/>
                </a:solidFill>
              </a:rPr>
              <a:t>서울시 마포구 신촌로 </a:t>
            </a:r>
            <a:r>
              <a:rPr lang="en-US" altLang="ko-KR" sz="1500">
                <a:solidFill>
                  <a:srgbClr val="D9D9D9"/>
                </a:solidFill>
              </a:rPr>
              <a:t>104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4</a:t>
            </a:r>
            <a:r>
              <a:rPr lang="ko-KR" altLang="en-US" sz="1500">
                <a:solidFill>
                  <a:srgbClr val="D9D9D9"/>
                </a:solidFill>
              </a:rPr>
              <a:t>층</a:t>
            </a:r>
            <a:r>
              <a:rPr lang="en-US" altLang="ko-KR" sz="1500">
                <a:solidFill>
                  <a:srgbClr val="D9D9D9"/>
                </a:solidFill>
              </a:rPr>
              <a:t>,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5</a:t>
            </a:r>
            <a:r>
              <a:rPr lang="ko-KR" altLang="en-US" sz="1500">
                <a:solidFill>
                  <a:srgbClr val="D9D9D9"/>
                </a:solidFill>
              </a:rPr>
              <a:t>층 그린컴퓨터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02-715-2111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http://sinchon.greenart.co.kr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3067050" y="2373572"/>
            <a:ext cx="26162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Quick Links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농작물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지역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비용 조회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수익 확인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정부지원 정책들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지역축제 </a:t>
            </a:r>
            <a:r>
              <a:rPr lang="en-US" altLang="ko-KR" sz="1400">
                <a:solidFill>
                  <a:srgbClr val="D9D9D9"/>
                </a:solidFill>
              </a:rPr>
              <a:t>&amp;</a:t>
            </a:r>
            <a:r>
              <a:rPr lang="ko-KR" altLang="en-US" sz="1400">
                <a:solidFill>
                  <a:srgbClr val="D9D9D9"/>
                </a:solidFill>
              </a:rPr>
              <a:t> 문화행사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5683250" y="2373572"/>
            <a:ext cx="25908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Business Hours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Monday-Friday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09:30 am - 06:20 pm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Saturday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Sunday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</p:txBody>
      </p:sp>
      <p:sp>
        <p:nvSpPr>
          <p:cNvPr id="17" name="타원 16"/>
          <p:cNvSpPr/>
          <p:nvPr/>
        </p:nvSpPr>
        <p:spPr>
          <a:xfrm>
            <a:off x="425449" y="4284345"/>
            <a:ext cx="635000" cy="535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>
                <a:solidFill>
                  <a:schemeClr val="dk1"/>
                </a:solidFill>
              </a:rPr>
              <a:t>Git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5449" y="5689492"/>
            <a:ext cx="3772397" cy="31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ⓒ</a:t>
            </a:r>
            <a:r>
              <a:rPr lang="en-US" altLang="ko-KR" sz="1500" b="1">
                <a:solidFill>
                  <a:srgbClr val="759E31"/>
                </a:solidFill>
              </a:rPr>
              <a:t>WYC - Turning to Farm</a:t>
            </a:r>
            <a:r>
              <a:rPr lang="en-US" altLang="ko-KR" sz="1500" b="1"/>
              <a:t>, All Right Reserved.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5845397" y="5689492"/>
            <a:ext cx="2650459" cy="36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Designed by </a:t>
            </a:r>
            <a:r>
              <a:rPr lang="en-US" altLang="ko-KR">
                <a:solidFill>
                  <a:srgbClr val="759E31"/>
                </a:solidFill>
              </a:rPr>
              <a:t>Team WYC</a:t>
            </a:r>
          </a:p>
        </p:txBody>
      </p:sp>
      <p:sp>
        <p:nvSpPr>
          <p:cNvPr id="20" name="타원 19"/>
          <p:cNvSpPr/>
          <p:nvPr/>
        </p:nvSpPr>
        <p:spPr>
          <a:xfrm>
            <a:off x="2924175" y="223109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425449" y="41418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600074" y="5452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6978650" y="558720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29" name="가로 글상자 2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5685137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18241"/>
        </p:xfrm>
        <a:graphic>
          <a:graphicData uri="http://schemas.openxmlformats.org/drawingml/2006/table">
            <a:tbl>
              <a:tblPr firstRow="1" bandRow="1"/>
              <a:tblGrid>
                <a:gridCol w="758671"/>
                <a:gridCol w="2402175"/>
              </a:tblGrid>
              <a:tr h="371409">
                <a:tc gridSpan="2"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9846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  <a:endParaRPr kumimoji="0" lang="ko-KR" altLang="en-US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테마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최고 매출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최저 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수확 안정성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별로 한해의 수치가 가장 높았던 농작물을 캐러셀의 형태로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371409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원하는 지역을 선택할 수 있는 선택리스트 제공 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91458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지역에 해당하는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군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구의 선택 리스트를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  <a:tr h="491458"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endParaRPr kumimoji="0" lang="en-US" altLang="ko-KR" sz="17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 vert="horz" lIns="91425" tIns="45704" rIns="91425" bIns="45704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지역과 시군구를 선택한 뒤 조회버튼을 클릭하면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지역에서 재배 가능한 농작물의 정보를 제공</a:t>
                      </a: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/>
                <a:gridCol w="1972926"/>
                <a:gridCol w="1122155"/>
                <a:gridCol w="1731627"/>
                <a:gridCol w="1230106"/>
                <a:gridCol w="1430100"/>
              </a:tblGrid>
              <a:tr h="457089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en-US" altLang="ko-KR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401551">
                <a:tc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33" tIns="45690" rIns="91433" bIns="45690" anchor="ctr" anchorCtr="0"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1214435"/>
            <a:ext cx="241249" cy="273351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  <a:endParaRPr lang="en-US" altLang="ko-KR" sz="800"/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376475" cy="1313342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2743200" y="2120418"/>
            <a:ext cx="3352799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3613785" y="3089910"/>
            <a:ext cx="1146538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8000"/>
                </a:solidFill>
              </a:rPr>
              <a:t>추천 서비스</a:t>
            </a:r>
            <a:endParaRPr lang="ko-KR" altLang="en-US" sz="1400" b="1">
              <a:solidFill>
                <a:srgbClr val="008000"/>
              </a:solidFill>
            </a:endParaRPr>
          </a:p>
        </p:txBody>
      </p:sp>
      <p:cxnSp>
        <p:nvCxnSpPr>
          <p:cNvPr id="17" name="선 16"/>
          <p:cNvCxnSpPr/>
          <p:nvPr/>
        </p:nvCxnSpPr>
        <p:spPr>
          <a:xfrm>
            <a:off x="4744989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4744989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3404824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2963357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가로 글상자 20"/>
          <p:cNvSpPr txBox="1"/>
          <p:nvPr/>
        </p:nvSpPr>
        <p:spPr>
          <a:xfrm>
            <a:off x="2714125" y="3425738"/>
            <a:ext cx="3017182" cy="544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비교 정보를 통해</a:t>
            </a:r>
            <a:endParaRPr lang="ko-KR" altLang="en-US" sz="1500" b="1"/>
          </a:p>
          <a:p>
            <a:pPr lvl="0" algn="ctr">
              <a:defRPr/>
            </a:pPr>
            <a:r>
              <a:rPr lang="ko-KR" altLang="en-US" sz="1500" b="1"/>
              <a:t>재배할 농작물을 생각해보세요</a:t>
            </a:r>
            <a:r>
              <a:rPr lang="en-US" altLang="ko-KR" sz="1500" b="1"/>
              <a:t>.</a:t>
            </a:r>
            <a:endParaRPr lang="en-US" altLang="ko-KR" sz="1500" b="1"/>
          </a:p>
        </p:txBody>
      </p:sp>
      <p:sp>
        <p:nvSpPr>
          <p:cNvPr id="22" name="직사각형 21"/>
          <p:cNvSpPr/>
          <p:nvPr/>
        </p:nvSpPr>
        <p:spPr>
          <a:xfrm>
            <a:off x="1178292" y="4437529"/>
            <a:ext cx="6424900" cy="3361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1178288" y="4437529"/>
            <a:ext cx="6424901" cy="26591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/>
              <a:t>올해 최고 매출 농작물 </a:t>
            </a:r>
            <a:r>
              <a:rPr lang="en-US" altLang="ko-KR" sz="1200"/>
              <a:t>:</a:t>
            </a:r>
            <a:r>
              <a:rPr lang="ko-KR" altLang="en-US" sz="1200"/>
              <a:t>딸기</a:t>
            </a:r>
            <a:endParaRPr lang="ko-KR" altLang="en-US" sz="1200"/>
          </a:p>
        </p:txBody>
      </p:sp>
      <p:sp>
        <p:nvSpPr>
          <p:cNvPr id="24" name="가로 글상자 23"/>
          <p:cNvSpPr txBox="1"/>
          <p:nvPr/>
        </p:nvSpPr>
        <p:spPr>
          <a:xfrm>
            <a:off x="1178292" y="4811806"/>
            <a:ext cx="2693341" cy="31073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008000"/>
                </a:solidFill>
              </a:rPr>
              <a:t>지역 및 농작물 추천서비스</a:t>
            </a:r>
            <a:endParaRPr lang="ko-KR" altLang="en-US" sz="1500">
              <a:solidFill>
                <a:srgbClr val="008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178292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지역 선택</a:t>
            </a:r>
            <a:endParaRPr lang="ko-KR" altLang="en-US" sz="1000"/>
          </a:p>
        </p:txBody>
      </p:sp>
      <p:sp>
        <p:nvSpPr>
          <p:cNvPr id="26" name="가로 글상자 25"/>
          <p:cNvSpPr txBox="1"/>
          <p:nvPr/>
        </p:nvSpPr>
        <p:spPr>
          <a:xfrm>
            <a:off x="3044069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시군구 선택</a:t>
            </a:r>
            <a:endParaRPr lang="ko-KR" altLang="en-US" sz="1000"/>
          </a:p>
        </p:txBody>
      </p:sp>
      <p:cxnSp>
        <p:nvCxnSpPr>
          <p:cNvPr id="27" name="선 26"/>
          <p:cNvCxnSpPr/>
          <p:nvPr/>
        </p:nvCxnSpPr>
        <p:spPr>
          <a:xfrm>
            <a:off x="1178292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3112143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선 28"/>
          <p:cNvCxnSpPr/>
          <p:nvPr/>
        </p:nvCxnSpPr>
        <p:spPr>
          <a:xfrm>
            <a:off x="416924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 flipV="1">
            <a:off x="424918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30905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flipV="1">
            <a:off x="238899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300313" y="4967176"/>
            <a:ext cx="1302879" cy="393494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6639669" y="5010038"/>
            <a:ext cx="795617" cy="3649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조회</a:t>
            </a: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01948" y="428552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7177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82639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96000" y="51924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3063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1986</ep:Words>
  <ep:PresentationFormat>와이드스크린</ep:PresentationFormat>
  <ep:Paragraphs>1395</ep:Paragraphs>
  <ep:Slides>54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ep:HeadingPairs>
  <ep:TitlesOfParts>
    <vt:vector size="56" baseType="lpstr">
      <vt:lpstr>한컴오피스</vt:lpstr>
      <vt:lpstr>1_한컴오피스</vt:lpstr>
      <vt:lpstr>MZ세대를 위한 수익 예측 기반 귀농 추천 서비스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2023-06-22T00:40:45.000</dcterms:created>
  <dc:creator>최기영</dc:creator>
  <cp:lastModifiedBy>최기영</cp:lastModifiedBy>
  <dcterms:modified xsi:type="dcterms:W3CDTF">2023-07-10T18:16:14.331</dcterms:modified>
  <cp:revision>147</cp:revision>
  <dc:title>MZ세대를 위한 수익 예측 기반 귀농 추천 서비스</dc:title>
  <cp:version>12.0.0.3146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